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Lst>
  <p:sldSz cx="18288000" cy="10287000"/>
  <p:notesSz cx="6807200" cy="9939338"/>
  <p:embeddedFontLst>
    <p:embeddedFont>
      <p:font typeface="Tazugane Gothic" panose="020B0600070205080204" charset="-128"/>
      <p:regular r:id="rId17"/>
    </p:embeddedFont>
    <p:embeddedFont>
      <p:font typeface="Tazugane Gothic Bold" panose="020B0600070205080204" charset="-128"/>
      <p:regular r:id="rId18"/>
    </p:embeddedFont>
    <p:embeddedFont>
      <p:font typeface="Tazugane Gothic Medium" panose="020B0600070205080204" charset="-128"/>
      <p:regular r:id="rId19"/>
    </p:embeddedFont>
    <p:embeddedFont>
      <p:font typeface="Tazugane Gothic Semi-Bold" panose="020B0600070205080204" charset="-128"/>
      <p:regular r:id="rId20"/>
    </p:embeddedFont>
    <p:embeddedFont>
      <p:font typeface="ぼくたちのゴシック2" panose="020B0600070205080204" charset="-128"/>
      <p:regular r:id="rId21"/>
    </p:embeddedFont>
    <p:embeddedFont>
      <p:font typeface="游ゴシック" panose="020B0400000000000000" pitchFamily="50" charset="-128"/>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960F80AB-F3ED-4130-9DD8-18271EA262E0}" type="datetimeFigureOut">
              <a:rPr kumimoji="1" lang="ja-JP" altLang="en-US" smtClean="0"/>
              <a:t>2024/12/13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7EFE26E3-FA69-4E24-BDDB-A5636797E7B0}" type="slidenum">
              <a:rPr kumimoji="1" lang="ja-JP" altLang="en-US" smtClean="0"/>
              <a:t>‹#›</a:t>
            </a:fld>
            <a:endParaRPr kumimoji="1" lang="ja-JP" altLang="en-US"/>
          </a:p>
        </p:txBody>
      </p:sp>
    </p:spTree>
    <p:extLst>
      <p:ext uri="{BB962C8B-B14F-4D97-AF65-F5344CB8AC3E}">
        <p14:creationId xmlns:p14="http://schemas.microsoft.com/office/powerpoint/2010/main" val="25890199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FE26E3-FA69-4E24-BDDB-A5636797E7B0}" type="slidenum">
              <a:rPr kumimoji="1" lang="ja-JP" altLang="en-US" smtClean="0"/>
              <a:t>7</a:t>
            </a:fld>
            <a:endParaRPr kumimoji="1" lang="ja-JP" altLang="en-US"/>
          </a:p>
        </p:txBody>
      </p:sp>
    </p:spTree>
    <p:extLst>
      <p:ext uri="{BB962C8B-B14F-4D97-AF65-F5344CB8AC3E}">
        <p14:creationId xmlns:p14="http://schemas.microsoft.com/office/powerpoint/2010/main" val="421714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1F0"/>
        </a:solidFill>
        <a:effectLst/>
      </p:bgPr>
    </p:bg>
    <p:spTree>
      <p:nvGrpSpPr>
        <p:cNvPr id="1" name=""/>
        <p:cNvGrpSpPr/>
        <p:nvPr/>
      </p:nvGrpSpPr>
      <p:grpSpPr>
        <a:xfrm>
          <a:off x="0" y="0"/>
          <a:ext cx="0" cy="0"/>
          <a:chOff x="0" y="0"/>
          <a:chExt cx="0" cy="0"/>
        </a:xfrm>
      </p:grpSpPr>
      <p:sp>
        <p:nvSpPr>
          <p:cNvPr id="2" name="Freeform 2"/>
          <p:cNvSpPr/>
          <p:nvPr/>
        </p:nvSpPr>
        <p:spPr>
          <a:xfrm flipH="1">
            <a:off x="10295098" y="-629292"/>
            <a:ext cx="8577804" cy="11545585"/>
          </a:xfrm>
          <a:custGeom>
            <a:avLst/>
            <a:gdLst/>
            <a:ahLst/>
            <a:cxnLst/>
            <a:rect l="l" t="t" r="r" b="b"/>
            <a:pathLst>
              <a:path w="8577804" h="11545585">
                <a:moveTo>
                  <a:pt x="8577805" y="0"/>
                </a:moveTo>
                <a:lnTo>
                  <a:pt x="0" y="0"/>
                </a:lnTo>
                <a:lnTo>
                  <a:pt x="0" y="11545584"/>
                </a:lnTo>
                <a:lnTo>
                  <a:pt x="8577805" y="11545584"/>
                </a:lnTo>
                <a:lnTo>
                  <a:pt x="8577805" y="0"/>
                </a:lnTo>
                <a:close/>
              </a:path>
            </a:pathLst>
          </a:custGeom>
          <a:blipFill>
            <a:blip r:embed="rId2">
              <a:extLst>
                <a:ext uri="{96DAC541-7B7A-43D3-8B79-37D633B846F1}">
                  <asvg:svgBlip xmlns:asvg="http://schemas.microsoft.com/office/drawing/2016/SVG/main" r:embed="rId3"/>
                </a:ext>
              </a:extLst>
            </a:blip>
            <a:stretch>
              <a:fillRect l="-133016"/>
            </a:stretch>
          </a:blipFill>
        </p:spPr>
        <p:txBody>
          <a:bodyPr/>
          <a:lstStyle/>
          <a:p>
            <a:endParaRPr lang="ja-JP" altLang="en-US"/>
          </a:p>
        </p:txBody>
      </p:sp>
      <p:sp>
        <p:nvSpPr>
          <p:cNvPr id="3" name="AutoShape 3"/>
          <p:cNvSpPr/>
          <p:nvPr/>
        </p:nvSpPr>
        <p:spPr>
          <a:xfrm flipV="1">
            <a:off x="1042988" y="1333656"/>
            <a:ext cx="0" cy="3819296"/>
          </a:xfrm>
          <a:prstGeom prst="line">
            <a:avLst/>
          </a:prstGeom>
          <a:ln w="57150" cap="flat">
            <a:solidFill>
              <a:srgbClr val="597CFF"/>
            </a:solidFill>
            <a:prstDash val="solid"/>
            <a:headEnd type="none" w="sm" len="sm"/>
            <a:tailEnd type="none" w="sm" len="sm"/>
          </a:ln>
        </p:spPr>
        <p:txBody>
          <a:bodyPr/>
          <a:lstStyle/>
          <a:p>
            <a:endParaRPr lang="ja-JP" altLang="en-US"/>
          </a:p>
        </p:txBody>
      </p:sp>
      <p:grpSp>
        <p:nvGrpSpPr>
          <p:cNvPr id="4" name="Group 4"/>
          <p:cNvGrpSpPr/>
          <p:nvPr/>
        </p:nvGrpSpPr>
        <p:grpSpPr>
          <a:xfrm>
            <a:off x="1317093" y="2112487"/>
            <a:ext cx="8354759" cy="2263546"/>
            <a:chOff x="0" y="0"/>
            <a:chExt cx="11139679" cy="3018061"/>
          </a:xfrm>
        </p:grpSpPr>
        <p:sp>
          <p:nvSpPr>
            <p:cNvPr id="5" name="TextBox 5"/>
            <p:cNvSpPr txBox="1"/>
            <p:nvPr/>
          </p:nvSpPr>
          <p:spPr>
            <a:xfrm>
              <a:off x="0" y="320369"/>
              <a:ext cx="11139679" cy="2697692"/>
            </a:xfrm>
            <a:prstGeom prst="rect">
              <a:avLst/>
            </a:prstGeom>
          </p:spPr>
          <p:txBody>
            <a:bodyPr lIns="0" tIns="0" rIns="0" bIns="0" rtlCol="0" anchor="t">
              <a:spAutoFit/>
            </a:bodyPr>
            <a:lstStyle/>
            <a:p>
              <a:pPr algn="l">
                <a:lnSpc>
                  <a:spcPts val="12599"/>
                </a:lnSpc>
              </a:pPr>
              <a:r>
                <a:rPr lang="en-US" sz="9000" b="1">
                  <a:solidFill>
                    <a:srgbClr val="222222"/>
                  </a:solidFill>
                  <a:latin typeface="Tazugane Gothic Bold"/>
                  <a:ea typeface="Tazugane Gothic Bold"/>
                  <a:cs typeface="Tazugane Gothic Bold"/>
                  <a:sym typeface="Tazugane Gothic Bold"/>
                </a:rPr>
                <a:t>サポートEx</a:t>
              </a:r>
            </a:p>
          </p:txBody>
        </p:sp>
        <p:sp>
          <p:nvSpPr>
            <p:cNvPr id="6" name="TextBox 6"/>
            <p:cNvSpPr txBox="1"/>
            <p:nvPr/>
          </p:nvSpPr>
          <p:spPr>
            <a:xfrm>
              <a:off x="0" y="-333375"/>
              <a:ext cx="11139679" cy="1095210"/>
            </a:xfrm>
            <a:prstGeom prst="rect">
              <a:avLst/>
            </a:prstGeom>
          </p:spPr>
          <p:txBody>
            <a:bodyPr lIns="0" tIns="0" rIns="0" bIns="0" rtlCol="0" anchor="t">
              <a:spAutoFit/>
            </a:bodyPr>
            <a:lstStyle/>
            <a:p>
              <a:pPr algn="l">
                <a:lnSpc>
                  <a:spcPts val="5256"/>
                </a:lnSpc>
              </a:pPr>
              <a:r>
                <a:rPr lang="en-US" sz="3754">
                  <a:solidFill>
                    <a:srgbClr val="222222"/>
                  </a:solidFill>
                  <a:latin typeface="Tazugane Gothic"/>
                  <a:ea typeface="Tazugane Gothic"/>
                  <a:cs typeface="Tazugane Gothic"/>
                  <a:sym typeface="Tazugane Gothic"/>
                </a:rPr>
                <a:t>A塾への導入プレゼンテーション</a:t>
              </a:r>
            </a:p>
          </p:txBody>
        </p:sp>
      </p:grpSp>
      <p:grpSp>
        <p:nvGrpSpPr>
          <p:cNvPr id="7" name="Group 7"/>
          <p:cNvGrpSpPr/>
          <p:nvPr/>
        </p:nvGrpSpPr>
        <p:grpSpPr>
          <a:xfrm>
            <a:off x="1317093" y="7724817"/>
            <a:ext cx="8354759" cy="1228527"/>
            <a:chOff x="0" y="0"/>
            <a:chExt cx="11139679" cy="1638035"/>
          </a:xfrm>
        </p:grpSpPr>
        <p:sp>
          <p:nvSpPr>
            <p:cNvPr id="8" name="TextBox 8"/>
            <p:cNvSpPr txBox="1"/>
            <p:nvPr/>
          </p:nvSpPr>
          <p:spPr>
            <a:xfrm>
              <a:off x="0" y="-238125"/>
              <a:ext cx="11139679" cy="781685"/>
            </a:xfrm>
            <a:prstGeom prst="rect">
              <a:avLst/>
            </a:prstGeom>
          </p:spPr>
          <p:txBody>
            <a:bodyPr lIns="0" tIns="0" rIns="0" bIns="0" rtlCol="0" anchor="t">
              <a:spAutoFit/>
            </a:bodyPr>
            <a:lstStyle/>
            <a:p>
              <a:pPr algn="l">
                <a:lnSpc>
                  <a:spcPts val="3779"/>
                </a:lnSpc>
              </a:pPr>
              <a:r>
                <a:rPr lang="en-US" sz="2699">
                  <a:solidFill>
                    <a:srgbClr val="222222"/>
                  </a:solidFill>
                  <a:latin typeface="Tazugane Gothic"/>
                  <a:ea typeface="Tazugane Gothic"/>
                  <a:cs typeface="Tazugane Gothic"/>
                  <a:sym typeface="Tazugane Gothic"/>
                </a:rPr>
                <a:t>2024年12月18日</a:t>
              </a:r>
            </a:p>
          </p:txBody>
        </p:sp>
        <p:sp>
          <p:nvSpPr>
            <p:cNvPr id="9" name="TextBox 9"/>
            <p:cNvSpPr txBox="1"/>
            <p:nvPr/>
          </p:nvSpPr>
          <p:spPr>
            <a:xfrm>
              <a:off x="0" y="590286"/>
              <a:ext cx="11139679" cy="1047750"/>
            </a:xfrm>
            <a:prstGeom prst="rect">
              <a:avLst/>
            </a:prstGeom>
          </p:spPr>
          <p:txBody>
            <a:bodyPr lIns="0" tIns="0" rIns="0" bIns="0" rtlCol="0" anchor="t">
              <a:spAutoFit/>
            </a:bodyPr>
            <a:lstStyle/>
            <a:p>
              <a:pPr algn="l">
                <a:lnSpc>
                  <a:spcPts val="4900"/>
                </a:lnSpc>
              </a:pPr>
              <a:r>
                <a:rPr lang="en-US" sz="3500" b="1">
                  <a:solidFill>
                    <a:srgbClr val="222222"/>
                  </a:solidFill>
                  <a:latin typeface="Tazugane Gothic Semi-Bold"/>
                  <a:ea typeface="Tazugane Gothic Semi-Bold"/>
                  <a:cs typeface="Tazugane Gothic Semi-Bold"/>
                  <a:sym typeface="Tazugane Gothic Semi-Bold"/>
                </a:rPr>
                <a:t>貝原　菜月</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3" name="Freeform 3"/>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4" name="TextBox 4"/>
          <p:cNvSpPr txBox="1"/>
          <p:nvPr/>
        </p:nvSpPr>
        <p:spPr>
          <a:xfrm>
            <a:off x="1202328" y="967706"/>
            <a:ext cx="2903399"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使用方法</a:t>
            </a:r>
            <a:endParaRPr lang="en-US" sz="4100" b="1" dirty="0">
              <a:solidFill>
                <a:srgbClr val="222222"/>
              </a:solidFill>
              <a:latin typeface="Tazugane Gothic Medium"/>
              <a:ea typeface="Tazugane Gothic Medium"/>
              <a:cs typeface="Tazugane Gothic Medium"/>
              <a:sym typeface="Tazugane Gothic Medium"/>
            </a:endParaRPr>
          </a:p>
        </p:txBody>
      </p:sp>
      <p:grpSp>
        <p:nvGrpSpPr>
          <p:cNvPr id="5" name="Group 5"/>
          <p:cNvGrpSpPr/>
          <p:nvPr/>
        </p:nvGrpSpPr>
        <p:grpSpPr>
          <a:xfrm>
            <a:off x="1202328" y="535821"/>
            <a:ext cx="14500705" cy="9215358"/>
            <a:chOff x="0" y="0"/>
            <a:chExt cx="19334273" cy="12287144"/>
          </a:xfrm>
        </p:grpSpPr>
        <p:sp>
          <p:nvSpPr>
            <p:cNvPr id="6" name="AutoShape 6"/>
            <p:cNvSpPr/>
            <p:nvPr/>
          </p:nvSpPr>
          <p:spPr>
            <a:xfrm flipV="1">
              <a:off x="0" y="4574043"/>
              <a:ext cx="7992651" cy="0"/>
            </a:xfrm>
            <a:prstGeom prst="line">
              <a:avLst/>
            </a:prstGeom>
            <a:ln w="50800" cap="flat">
              <a:solidFill>
                <a:srgbClr val="E8E8E8"/>
              </a:solidFill>
              <a:prstDash val="solid"/>
              <a:headEnd type="none" w="sm" len="sm"/>
              <a:tailEnd type="none" w="sm" len="sm"/>
            </a:ln>
          </p:spPr>
          <p:txBody>
            <a:bodyPr/>
            <a:lstStyle/>
            <a:p>
              <a:endParaRPr lang="ja-JP" altLang="en-US"/>
            </a:p>
          </p:txBody>
        </p:sp>
        <p:sp>
          <p:nvSpPr>
            <p:cNvPr id="7" name="TextBox 7"/>
            <p:cNvSpPr txBox="1"/>
            <p:nvPr/>
          </p:nvSpPr>
          <p:spPr>
            <a:xfrm>
              <a:off x="0" y="2818148"/>
              <a:ext cx="7992651" cy="1730495"/>
            </a:xfrm>
            <a:prstGeom prst="rect">
              <a:avLst/>
            </a:prstGeom>
          </p:spPr>
          <p:txBody>
            <a:bodyPr lIns="0" tIns="0" rIns="0" bIns="0" rtlCol="0" anchor="t">
              <a:spAutoFit/>
            </a:bodyPr>
            <a:lstStyle/>
            <a:p>
              <a:pPr algn="l">
                <a:lnSpc>
                  <a:spcPts val="8045"/>
                </a:lnSpc>
              </a:pPr>
              <a:r>
                <a:rPr lang="en-US" sz="5746" b="1">
                  <a:solidFill>
                    <a:srgbClr val="222222"/>
                  </a:solidFill>
                  <a:latin typeface="Tazugane Gothic Bold"/>
                  <a:ea typeface="Tazugane Gothic Bold"/>
                  <a:cs typeface="Tazugane Gothic Bold"/>
                  <a:sym typeface="Tazugane Gothic Bold"/>
                </a:rPr>
                <a:t>タスクの更新</a:t>
              </a:r>
            </a:p>
          </p:txBody>
        </p:sp>
        <p:sp>
          <p:nvSpPr>
            <p:cNvPr id="8" name="TextBox 8"/>
            <p:cNvSpPr txBox="1"/>
            <p:nvPr/>
          </p:nvSpPr>
          <p:spPr>
            <a:xfrm>
              <a:off x="0" y="5042906"/>
              <a:ext cx="7992651" cy="1312334"/>
            </a:xfrm>
            <a:prstGeom prst="rect">
              <a:avLst/>
            </a:prstGeom>
          </p:spPr>
          <p:txBody>
            <a:bodyPr lIns="0" tIns="0" rIns="0" bIns="0" rtlCol="0" anchor="t">
              <a:spAutoFit/>
            </a:bodyPr>
            <a:lstStyle/>
            <a:p>
              <a:pPr algn="l">
                <a:lnSpc>
                  <a:spcPts val="3499"/>
                </a:lnSpc>
              </a:pPr>
              <a:r>
                <a:rPr lang="en-US" sz="2499" dirty="0" err="1">
                  <a:solidFill>
                    <a:srgbClr val="222222"/>
                  </a:solidFill>
                  <a:latin typeface="Tazugane Gothic"/>
                  <a:ea typeface="Tazugane Gothic"/>
                  <a:cs typeface="Tazugane Gothic"/>
                  <a:sym typeface="Tazugane Gothic"/>
                </a:rPr>
                <a:t>タスクを達成したら、生徒自身でタスクの状態を完了に更新します</a:t>
              </a:r>
              <a:r>
                <a:rPr lang="en-US" sz="2499" dirty="0">
                  <a:solidFill>
                    <a:srgbClr val="222222"/>
                  </a:solidFill>
                  <a:latin typeface="Tazugane Gothic"/>
                  <a:ea typeface="Tazugane Gothic"/>
                  <a:cs typeface="Tazugane Gothic"/>
                  <a:sym typeface="Tazugane Gothic"/>
                </a:rPr>
                <a:t>。</a:t>
              </a:r>
            </a:p>
          </p:txBody>
        </p:sp>
        <p:sp>
          <p:nvSpPr>
            <p:cNvPr id="9" name="TextBox 9"/>
            <p:cNvSpPr txBox="1"/>
            <p:nvPr/>
          </p:nvSpPr>
          <p:spPr>
            <a:xfrm>
              <a:off x="0" y="6429518"/>
              <a:ext cx="7992651" cy="1312334"/>
            </a:xfrm>
            <a:prstGeom prst="rect">
              <a:avLst/>
            </a:prstGeom>
          </p:spPr>
          <p:txBody>
            <a:bodyPr lIns="0" tIns="0" rIns="0" bIns="0" rtlCol="0" anchor="t">
              <a:spAutoFit/>
            </a:bodyPr>
            <a:lstStyle/>
            <a:p>
              <a:pPr algn="l">
                <a:lnSpc>
                  <a:spcPts val="3499"/>
                </a:lnSpc>
              </a:pPr>
              <a:r>
                <a:rPr lang="en-US" sz="2499" dirty="0" err="1">
                  <a:solidFill>
                    <a:srgbClr val="597CFF"/>
                  </a:solidFill>
                  <a:latin typeface="Tazugane Gothic"/>
                  <a:ea typeface="Tazugane Gothic"/>
                  <a:cs typeface="Tazugane Gothic"/>
                  <a:sym typeface="Tazugane Gothic"/>
                </a:rPr>
                <a:t>自身で行うことにより、より達成感を感じることができます</a:t>
              </a:r>
              <a:r>
                <a:rPr lang="en-US" sz="2499" dirty="0">
                  <a:solidFill>
                    <a:srgbClr val="597CFF"/>
                  </a:solidFill>
                  <a:latin typeface="Tazugane Gothic"/>
                  <a:ea typeface="Tazugane Gothic"/>
                  <a:cs typeface="Tazugane Gothic"/>
                  <a:sym typeface="Tazugane Gothic"/>
                </a:rPr>
                <a:t>。</a:t>
              </a:r>
            </a:p>
          </p:txBody>
        </p:sp>
        <p:sp>
          <p:nvSpPr>
            <p:cNvPr id="10" name="Freeform 10"/>
            <p:cNvSpPr/>
            <p:nvPr/>
          </p:nvSpPr>
          <p:spPr>
            <a:xfrm rot="268094">
              <a:off x="10516859" y="308520"/>
              <a:ext cx="8375553" cy="11670103"/>
            </a:xfrm>
            <a:custGeom>
              <a:avLst/>
              <a:gdLst/>
              <a:ahLst/>
              <a:cxnLst/>
              <a:rect l="l" t="t" r="r" b="b"/>
              <a:pathLst>
                <a:path w="8375553" h="11670103">
                  <a:moveTo>
                    <a:pt x="0" y="0"/>
                  </a:moveTo>
                  <a:lnTo>
                    <a:pt x="8375553" y="0"/>
                  </a:lnTo>
                  <a:lnTo>
                    <a:pt x="8375553" y="11670104"/>
                  </a:lnTo>
                  <a:lnTo>
                    <a:pt x="0" y="11670104"/>
                  </a:lnTo>
                  <a:lnTo>
                    <a:pt x="0" y="0"/>
                  </a:lnTo>
                  <a:close/>
                </a:path>
              </a:pathLst>
            </a:custGeom>
            <a:blipFill>
              <a:blip r:embed="rId4"/>
              <a:stretch>
                <a:fillRect l="-1272" r="-1272"/>
              </a:stretch>
            </a:blipFill>
            <a:ln cap="sq">
              <a:noFill/>
              <a:prstDash val="solid"/>
              <a:miter/>
            </a:ln>
          </p:spPr>
          <p:txBody>
            <a:bodyPr/>
            <a:lstStyle/>
            <a:p>
              <a:endParaRPr lang="ja-JP"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2328" y="1028700"/>
            <a:ext cx="6823715"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その他機能</a:t>
            </a:r>
            <a:endParaRPr lang="en-US" sz="4100" b="1" dirty="0">
              <a:solidFill>
                <a:srgbClr val="222222"/>
              </a:solidFill>
              <a:latin typeface="Tazugane Gothic Medium"/>
              <a:ea typeface="Tazugane Gothic Medium"/>
              <a:cs typeface="Tazugane Gothic Medium"/>
              <a:sym typeface="Tazugane Gothic Medium"/>
            </a:endParaRPr>
          </a:p>
        </p:txBody>
      </p:sp>
      <p:sp>
        <p:nvSpPr>
          <p:cNvPr id="3" name="AutoShape 3"/>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4" name="AutoShape 4"/>
          <p:cNvSpPr/>
          <p:nvPr/>
        </p:nvSpPr>
        <p:spPr>
          <a:xfrm flipV="1">
            <a:off x="1202328" y="5966180"/>
            <a:ext cx="5994489" cy="0"/>
          </a:xfrm>
          <a:prstGeom prst="line">
            <a:avLst/>
          </a:prstGeom>
          <a:ln w="38100" cap="flat">
            <a:solidFill>
              <a:srgbClr val="E8E8E8"/>
            </a:solidFill>
            <a:prstDash val="solid"/>
            <a:headEnd type="none" w="sm" len="sm"/>
            <a:tailEnd type="none" w="sm" len="sm"/>
          </a:ln>
        </p:spPr>
        <p:txBody>
          <a:bodyPr/>
          <a:lstStyle/>
          <a:p>
            <a:endParaRPr lang="ja-JP" altLang="en-US"/>
          </a:p>
        </p:txBody>
      </p:sp>
      <p:sp>
        <p:nvSpPr>
          <p:cNvPr id="5" name="AutoShape 5"/>
          <p:cNvSpPr/>
          <p:nvPr/>
        </p:nvSpPr>
        <p:spPr>
          <a:xfrm flipV="1">
            <a:off x="8374855" y="5966180"/>
            <a:ext cx="5994489" cy="0"/>
          </a:xfrm>
          <a:prstGeom prst="line">
            <a:avLst/>
          </a:prstGeom>
          <a:ln w="38100" cap="flat">
            <a:solidFill>
              <a:srgbClr val="E8E8E8"/>
            </a:solidFill>
            <a:prstDash val="solid"/>
            <a:headEnd type="none" w="sm" len="sm"/>
            <a:tailEnd type="none" w="sm" len="sm"/>
          </a:ln>
        </p:spPr>
        <p:txBody>
          <a:bodyPr/>
          <a:lstStyle/>
          <a:p>
            <a:endParaRPr lang="ja-JP" altLang="en-US"/>
          </a:p>
        </p:txBody>
      </p:sp>
      <p:grpSp>
        <p:nvGrpSpPr>
          <p:cNvPr id="6" name="Group 6"/>
          <p:cNvGrpSpPr/>
          <p:nvPr/>
        </p:nvGrpSpPr>
        <p:grpSpPr>
          <a:xfrm>
            <a:off x="1202328" y="4164300"/>
            <a:ext cx="5994489" cy="3494519"/>
            <a:chOff x="0" y="0"/>
            <a:chExt cx="7992651" cy="4659359"/>
          </a:xfrm>
        </p:grpSpPr>
        <p:sp>
          <p:nvSpPr>
            <p:cNvPr id="7" name="TextBox 7"/>
            <p:cNvSpPr txBox="1"/>
            <p:nvPr/>
          </p:nvSpPr>
          <p:spPr>
            <a:xfrm>
              <a:off x="0" y="335461"/>
              <a:ext cx="7992651" cy="1730495"/>
            </a:xfrm>
            <a:prstGeom prst="rect">
              <a:avLst/>
            </a:prstGeom>
          </p:spPr>
          <p:txBody>
            <a:bodyPr lIns="0" tIns="0" rIns="0" bIns="0" rtlCol="0" anchor="t">
              <a:spAutoFit/>
            </a:bodyPr>
            <a:lstStyle/>
            <a:p>
              <a:pPr algn="l">
                <a:lnSpc>
                  <a:spcPts val="8045"/>
                </a:lnSpc>
              </a:pPr>
              <a:r>
                <a:rPr lang="en-US" sz="5746" b="1">
                  <a:solidFill>
                    <a:srgbClr val="222222"/>
                  </a:solidFill>
                  <a:latin typeface="Tazugane Gothic Bold"/>
                  <a:ea typeface="Tazugane Gothic Bold"/>
                  <a:cs typeface="Tazugane Gothic Bold"/>
                  <a:sym typeface="Tazugane Gothic Bold"/>
                </a:rPr>
                <a:t>タスクの削除</a:t>
              </a:r>
            </a:p>
          </p:txBody>
        </p:sp>
        <p:sp>
          <p:nvSpPr>
            <p:cNvPr id="8" name="TextBox 8"/>
            <p:cNvSpPr txBox="1"/>
            <p:nvPr/>
          </p:nvSpPr>
          <p:spPr>
            <a:xfrm>
              <a:off x="0" y="-238125"/>
              <a:ext cx="7992651" cy="798618"/>
            </a:xfrm>
            <a:prstGeom prst="rect">
              <a:avLst/>
            </a:prstGeom>
          </p:spPr>
          <p:txBody>
            <a:bodyPr lIns="0" tIns="0" rIns="0" bIns="0" rtlCol="0" anchor="t">
              <a:spAutoFit/>
            </a:bodyPr>
            <a:lstStyle/>
            <a:p>
              <a:pPr algn="l">
                <a:lnSpc>
                  <a:spcPts val="3780"/>
                </a:lnSpc>
              </a:pPr>
              <a:r>
                <a:rPr lang="en-US" sz="2700" b="1">
                  <a:solidFill>
                    <a:srgbClr val="597CFF"/>
                  </a:solidFill>
                  <a:latin typeface="Tazugane Gothic Bold"/>
                  <a:ea typeface="Tazugane Gothic Bold"/>
                  <a:cs typeface="Tazugane Gothic Bold"/>
                  <a:sym typeface="Tazugane Gothic Bold"/>
                </a:rPr>
                <a:t>その他機能②</a:t>
              </a:r>
            </a:p>
          </p:txBody>
        </p:sp>
        <p:sp>
          <p:nvSpPr>
            <p:cNvPr id="9" name="TextBox 9"/>
            <p:cNvSpPr txBox="1"/>
            <p:nvPr/>
          </p:nvSpPr>
          <p:spPr>
            <a:xfrm>
              <a:off x="0" y="2666518"/>
              <a:ext cx="7992651" cy="1992842"/>
            </a:xfrm>
            <a:prstGeom prst="rect">
              <a:avLst/>
            </a:prstGeom>
          </p:spPr>
          <p:txBody>
            <a:bodyPr lIns="0" tIns="0" rIns="0" bIns="0" rtlCol="0" anchor="t">
              <a:spAutoFit/>
            </a:bodyPr>
            <a:lstStyle/>
            <a:p>
              <a:pPr algn="l">
                <a:lnSpc>
                  <a:spcPts val="2800"/>
                </a:lnSpc>
              </a:pPr>
              <a:r>
                <a:rPr lang="en-US" sz="2000">
                  <a:solidFill>
                    <a:srgbClr val="222222"/>
                  </a:solidFill>
                  <a:latin typeface="Tazugane Gothic"/>
                  <a:ea typeface="Tazugane Gothic"/>
                  <a:cs typeface="Tazugane Gothic"/>
                  <a:sym typeface="Tazugane Gothic"/>
                </a:rPr>
                <a:t>追加したものの、途中で不要と判断したものや完了後のタスクは削除することができます。必要なタスクのみを可視化させ、アプリ全体は常にスッキリを意識しましょう。</a:t>
              </a:r>
            </a:p>
          </p:txBody>
        </p:sp>
      </p:grpSp>
      <p:grpSp>
        <p:nvGrpSpPr>
          <p:cNvPr id="10" name="Group 10"/>
          <p:cNvGrpSpPr/>
          <p:nvPr/>
        </p:nvGrpSpPr>
        <p:grpSpPr>
          <a:xfrm>
            <a:off x="8374855" y="4164300"/>
            <a:ext cx="5994489" cy="3494519"/>
            <a:chOff x="0" y="0"/>
            <a:chExt cx="7992651" cy="4659359"/>
          </a:xfrm>
        </p:grpSpPr>
        <p:sp>
          <p:nvSpPr>
            <p:cNvPr id="11" name="TextBox 11"/>
            <p:cNvSpPr txBox="1"/>
            <p:nvPr/>
          </p:nvSpPr>
          <p:spPr>
            <a:xfrm>
              <a:off x="0" y="335461"/>
              <a:ext cx="7992651" cy="1730495"/>
            </a:xfrm>
            <a:prstGeom prst="rect">
              <a:avLst/>
            </a:prstGeom>
          </p:spPr>
          <p:txBody>
            <a:bodyPr lIns="0" tIns="0" rIns="0" bIns="0" rtlCol="0" anchor="t">
              <a:spAutoFit/>
            </a:bodyPr>
            <a:lstStyle/>
            <a:p>
              <a:pPr algn="just">
                <a:lnSpc>
                  <a:spcPts val="8045"/>
                </a:lnSpc>
              </a:pPr>
              <a:r>
                <a:rPr lang="en-US" sz="5746" b="1">
                  <a:solidFill>
                    <a:srgbClr val="222222"/>
                  </a:solidFill>
                  <a:latin typeface="Tazugane Gothic Bold"/>
                  <a:ea typeface="Tazugane Gothic Bold"/>
                  <a:cs typeface="Tazugane Gothic Bold"/>
                  <a:sym typeface="Tazugane Gothic Bold"/>
                </a:rPr>
                <a:t>タスクの変更</a:t>
              </a:r>
            </a:p>
          </p:txBody>
        </p:sp>
        <p:sp>
          <p:nvSpPr>
            <p:cNvPr id="12" name="TextBox 12"/>
            <p:cNvSpPr txBox="1"/>
            <p:nvPr/>
          </p:nvSpPr>
          <p:spPr>
            <a:xfrm>
              <a:off x="0" y="-238125"/>
              <a:ext cx="6001814" cy="798618"/>
            </a:xfrm>
            <a:prstGeom prst="rect">
              <a:avLst/>
            </a:prstGeom>
          </p:spPr>
          <p:txBody>
            <a:bodyPr lIns="0" tIns="0" rIns="0" bIns="0" rtlCol="0" anchor="t">
              <a:spAutoFit/>
            </a:bodyPr>
            <a:lstStyle/>
            <a:p>
              <a:pPr marL="0" lvl="1" indent="0" algn="just">
                <a:lnSpc>
                  <a:spcPts val="3780"/>
                </a:lnSpc>
                <a:spcBef>
                  <a:spcPct val="0"/>
                </a:spcBef>
              </a:pPr>
              <a:r>
                <a:rPr lang="en-US" sz="2700" b="1">
                  <a:solidFill>
                    <a:srgbClr val="597CFF"/>
                  </a:solidFill>
                  <a:latin typeface="Tazugane Gothic Bold"/>
                  <a:ea typeface="Tazugane Gothic Bold"/>
                  <a:cs typeface="Tazugane Gothic Bold"/>
                  <a:sym typeface="Tazugane Gothic Bold"/>
                </a:rPr>
                <a:t>その他機能②</a:t>
              </a:r>
            </a:p>
          </p:txBody>
        </p:sp>
        <p:sp>
          <p:nvSpPr>
            <p:cNvPr id="13" name="TextBox 13"/>
            <p:cNvSpPr txBox="1"/>
            <p:nvPr/>
          </p:nvSpPr>
          <p:spPr>
            <a:xfrm>
              <a:off x="0" y="2666518"/>
              <a:ext cx="7992651" cy="1992842"/>
            </a:xfrm>
            <a:prstGeom prst="rect">
              <a:avLst/>
            </a:prstGeom>
          </p:spPr>
          <p:txBody>
            <a:bodyPr lIns="0" tIns="0" rIns="0" bIns="0" rtlCol="0" anchor="t">
              <a:spAutoFit/>
            </a:bodyPr>
            <a:lstStyle/>
            <a:p>
              <a:pPr algn="l">
                <a:lnSpc>
                  <a:spcPts val="2800"/>
                </a:lnSpc>
              </a:pPr>
              <a:r>
                <a:rPr lang="en-US" sz="2000">
                  <a:solidFill>
                    <a:srgbClr val="222222"/>
                  </a:solidFill>
                  <a:latin typeface="Tazugane Gothic"/>
                  <a:ea typeface="Tazugane Gothic"/>
                  <a:cs typeface="Tazugane Gothic"/>
                  <a:sym typeface="Tazugane Gothic"/>
                </a:rPr>
                <a:t>教科名やタスク名は途中で変更可能です。間違えてしまったものはもちろん、個性的な名前にすることでよりモチベーションを高めることもできるかもしれません。</a:t>
              </a:r>
            </a:p>
          </p:txBody>
        </p:sp>
      </p:grpSp>
      <p:sp>
        <p:nvSpPr>
          <p:cNvPr id="14" name="Freeform 14"/>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3" name="TextBox 3"/>
          <p:cNvSpPr txBox="1"/>
          <p:nvPr/>
        </p:nvSpPr>
        <p:spPr>
          <a:xfrm>
            <a:off x="1202328" y="996746"/>
            <a:ext cx="7941672"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目標＆予算</a:t>
            </a:r>
            <a:endParaRPr lang="en-US" sz="4100" b="1" dirty="0">
              <a:solidFill>
                <a:srgbClr val="222222"/>
              </a:solidFill>
              <a:latin typeface="Tazugane Gothic Medium"/>
              <a:ea typeface="Tazugane Gothic Medium"/>
              <a:cs typeface="Tazugane Gothic Medium"/>
              <a:sym typeface="Tazugane Gothic Medium"/>
            </a:endParaRPr>
          </a:p>
        </p:txBody>
      </p:sp>
      <p:sp>
        <p:nvSpPr>
          <p:cNvPr id="4" name="TextBox 4"/>
          <p:cNvSpPr txBox="1"/>
          <p:nvPr/>
        </p:nvSpPr>
        <p:spPr>
          <a:xfrm>
            <a:off x="1028700" y="2253937"/>
            <a:ext cx="14599289" cy="1313180"/>
          </a:xfrm>
          <a:prstGeom prst="rect">
            <a:avLst/>
          </a:prstGeom>
        </p:spPr>
        <p:txBody>
          <a:bodyPr lIns="0" tIns="0" rIns="0" bIns="0" rtlCol="0" anchor="t">
            <a:spAutoFit/>
          </a:bodyPr>
          <a:lstStyle/>
          <a:p>
            <a:pPr marL="0" lvl="0" indent="0" algn="l">
              <a:lnSpc>
                <a:spcPts val="7420"/>
              </a:lnSpc>
              <a:spcBef>
                <a:spcPct val="0"/>
              </a:spcBef>
            </a:pPr>
            <a:r>
              <a:rPr lang="en-US" sz="5300" b="1">
                <a:solidFill>
                  <a:srgbClr val="222222"/>
                </a:solidFill>
                <a:latin typeface="Tazugane Gothic Bold"/>
                <a:ea typeface="Tazugane Gothic Bold"/>
                <a:cs typeface="Tazugane Gothic Bold"/>
                <a:sym typeface="Tazugane Gothic Bold"/>
              </a:rPr>
              <a:t>目標：平均点10点アップ</a:t>
            </a:r>
          </a:p>
        </p:txBody>
      </p:sp>
      <p:sp>
        <p:nvSpPr>
          <p:cNvPr id="5" name="TextBox 5"/>
          <p:cNvSpPr txBox="1"/>
          <p:nvPr/>
        </p:nvSpPr>
        <p:spPr>
          <a:xfrm>
            <a:off x="1015075" y="3771963"/>
            <a:ext cx="4262002" cy="1313180"/>
          </a:xfrm>
          <a:prstGeom prst="rect">
            <a:avLst/>
          </a:prstGeom>
        </p:spPr>
        <p:txBody>
          <a:bodyPr lIns="0" tIns="0" rIns="0" bIns="0" rtlCol="0" anchor="t">
            <a:spAutoFit/>
          </a:bodyPr>
          <a:lstStyle/>
          <a:p>
            <a:pPr marL="0" lvl="0" indent="0" algn="l">
              <a:lnSpc>
                <a:spcPts val="7420"/>
              </a:lnSpc>
              <a:spcBef>
                <a:spcPct val="0"/>
              </a:spcBef>
            </a:pPr>
            <a:r>
              <a:rPr lang="en-US" sz="5300" b="1" u="none" strike="noStrike">
                <a:solidFill>
                  <a:srgbClr val="222222"/>
                </a:solidFill>
                <a:latin typeface="Tazugane Gothic Bold"/>
                <a:ea typeface="Tazugane Gothic Bold"/>
                <a:cs typeface="Tazugane Gothic Bold"/>
                <a:sym typeface="Tazugane Gothic Bold"/>
              </a:rPr>
              <a:t>予算</a:t>
            </a:r>
          </a:p>
        </p:txBody>
      </p:sp>
      <p:grpSp>
        <p:nvGrpSpPr>
          <p:cNvPr id="6" name="Group 6"/>
          <p:cNvGrpSpPr/>
          <p:nvPr/>
        </p:nvGrpSpPr>
        <p:grpSpPr>
          <a:xfrm>
            <a:off x="3156962" y="5712053"/>
            <a:ext cx="6661392" cy="3140021"/>
            <a:chOff x="0" y="0"/>
            <a:chExt cx="8881856" cy="4186695"/>
          </a:xfrm>
        </p:grpSpPr>
        <p:sp>
          <p:nvSpPr>
            <p:cNvPr id="7" name="TextBox 7"/>
            <p:cNvSpPr txBox="1"/>
            <p:nvPr/>
          </p:nvSpPr>
          <p:spPr>
            <a:xfrm>
              <a:off x="0" y="-358959"/>
              <a:ext cx="4604343" cy="1227214"/>
            </a:xfrm>
            <a:prstGeom prst="rect">
              <a:avLst/>
            </a:prstGeom>
          </p:spPr>
          <p:txBody>
            <a:bodyPr lIns="0" tIns="0" rIns="0" bIns="0" rtlCol="0" anchor="t">
              <a:spAutoFit/>
            </a:bodyPr>
            <a:lstStyle/>
            <a:p>
              <a:pPr marL="0" lvl="1" indent="0" algn="l">
                <a:lnSpc>
                  <a:spcPts val="5725"/>
                </a:lnSpc>
                <a:spcBef>
                  <a:spcPct val="0"/>
                </a:spcBef>
              </a:pPr>
              <a:r>
                <a:rPr lang="en-US" sz="4089" b="1">
                  <a:solidFill>
                    <a:srgbClr val="597CFF"/>
                  </a:solidFill>
                  <a:latin typeface="Tazugane Gothic Bold"/>
                  <a:ea typeface="Tazugane Gothic Bold"/>
                  <a:cs typeface="Tazugane Gothic Bold"/>
                  <a:sym typeface="Tazugane Gothic Bold"/>
                </a:rPr>
                <a:t>アプリ</a:t>
              </a:r>
              <a:r>
                <a:rPr lang="en-US" sz="4089" b="1" u="none" strike="noStrike">
                  <a:solidFill>
                    <a:srgbClr val="597CFF"/>
                  </a:solidFill>
                  <a:latin typeface="Tazugane Gothic Bold"/>
                  <a:ea typeface="Tazugane Gothic Bold"/>
                  <a:cs typeface="Tazugane Gothic Bold"/>
                  <a:sym typeface="Tazugane Gothic Bold"/>
                </a:rPr>
                <a:t>制作：</a:t>
              </a:r>
            </a:p>
          </p:txBody>
        </p:sp>
        <p:sp>
          <p:nvSpPr>
            <p:cNvPr id="8" name="TextBox 8"/>
            <p:cNvSpPr txBox="1"/>
            <p:nvPr/>
          </p:nvSpPr>
          <p:spPr>
            <a:xfrm>
              <a:off x="4937527" y="-390525"/>
              <a:ext cx="3944329" cy="1258779"/>
            </a:xfrm>
            <a:prstGeom prst="rect">
              <a:avLst/>
            </a:prstGeom>
          </p:spPr>
          <p:txBody>
            <a:bodyPr lIns="0" tIns="0" rIns="0" bIns="0" rtlCol="0" anchor="t">
              <a:spAutoFit/>
            </a:bodyPr>
            <a:lstStyle/>
            <a:p>
              <a:pPr algn="l">
                <a:lnSpc>
                  <a:spcPts val="6011"/>
                </a:lnSpc>
              </a:pPr>
              <a:r>
                <a:rPr lang="en-US" sz="4294">
                  <a:solidFill>
                    <a:srgbClr val="222222"/>
                  </a:solidFill>
                  <a:latin typeface="Tazugane Gothic"/>
                  <a:ea typeface="Tazugane Gothic"/>
                  <a:cs typeface="Tazugane Gothic"/>
                  <a:sym typeface="Tazugane Gothic"/>
                </a:rPr>
                <a:t>30万円</a:t>
              </a:r>
            </a:p>
          </p:txBody>
        </p:sp>
        <p:sp>
          <p:nvSpPr>
            <p:cNvPr id="9" name="TextBox 9"/>
            <p:cNvSpPr txBox="1"/>
            <p:nvPr/>
          </p:nvSpPr>
          <p:spPr>
            <a:xfrm>
              <a:off x="1945019" y="2878408"/>
              <a:ext cx="3181900" cy="1308287"/>
            </a:xfrm>
            <a:prstGeom prst="rect">
              <a:avLst/>
            </a:prstGeom>
          </p:spPr>
          <p:txBody>
            <a:bodyPr lIns="0" tIns="0" rIns="0" bIns="0" rtlCol="0" anchor="t">
              <a:spAutoFit/>
            </a:bodyPr>
            <a:lstStyle/>
            <a:p>
              <a:pPr marL="0" lvl="1" indent="0" algn="l">
                <a:lnSpc>
                  <a:spcPts val="6154"/>
                </a:lnSpc>
                <a:spcBef>
                  <a:spcPct val="0"/>
                </a:spcBef>
              </a:pPr>
              <a:r>
                <a:rPr lang="en-US" sz="4396" b="1" u="none" strike="noStrike">
                  <a:solidFill>
                    <a:srgbClr val="597CFF"/>
                  </a:solidFill>
                  <a:latin typeface="Tazugane Gothic Bold"/>
                  <a:ea typeface="Tazugane Gothic Bold"/>
                  <a:cs typeface="Tazugane Gothic Bold"/>
                  <a:sym typeface="Tazugane Gothic Bold"/>
                </a:rPr>
                <a:t>合計：</a:t>
              </a:r>
            </a:p>
          </p:txBody>
        </p:sp>
        <p:sp>
          <p:nvSpPr>
            <p:cNvPr id="10" name="TextBox 10"/>
            <p:cNvSpPr txBox="1"/>
            <p:nvPr/>
          </p:nvSpPr>
          <p:spPr>
            <a:xfrm>
              <a:off x="4357576" y="2878408"/>
              <a:ext cx="3391849" cy="1308287"/>
            </a:xfrm>
            <a:prstGeom prst="rect">
              <a:avLst/>
            </a:prstGeom>
          </p:spPr>
          <p:txBody>
            <a:bodyPr lIns="0" tIns="0" rIns="0" bIns="0" rtlCol="0" anchor="t">
              <a:spAutoFit/>
            </a:bodyPr>
            <a:lstStyle/>
            <a:p>
              <a:pPr marL="0" lvl="1" indent="0" algn="l">
                <a:lnSpc>
                  <a:spcPts val="6154"/>
                </a:lnSpc>
                <a:spcBef>
                  <a:spcPct val="0"/>
                </a:spcBef>
              </a:pPr>
              <a:r>
                <a:rPr lang="en-US" sz="4396" b="1">
                  <a:solidFill>
                    <a:srgbClr val="222222"/>
                  </a:solidFill>
                  <a:latin typeface="Tazugane Gothic Bold"/>
                  <a:ea typeface="Tazugane Gothic Bold"/>
                  <a:cs typeface="Tazugane Gothic Bold"/>
                  <a:sym typeface="Tazugane Gothic Bold"/>
                </a:rPr>
                <a:t>110</a:t>
              </a:r>
              <a:r>
                <a:rPr lang="en-US" sz="4396" b="1" u="none" strike="noStrike">
                  <a:solidFill>
                    <a:srgbClr val="222222"/>
                  </a:solidFill>
                  <a:latin typeface="Tazugane Gothic Bold"/>
                  <a:ea typeface="Tazugane Gothic Bold"/>
                  <a:cs typeface="Tazugane Gothic Bold"/>
                  <a:sym typeface="Tazugane Gothic Bold"/>
                </a:rPr>
                <a:t>万円</a:t>
              </a:r>
            </a:p>
          </p:txBody>
        </p:sp>
        <p:sp>
          <p:nvSpPr>
            <p:cNvPr id="11" name="TextBox 11"/>
            <p:cNvSpPr txBox="1"/>
            <p:nvPr/>
          </p:nvSpPr>
          <p:spPr>
            <a:xfrm>
              <a:off x="0" y="726513"/>
              <a:ext cx="4604343" cy="1227214"/>
            </a:xfrm>
            <a:prstGeom prst="rect">
              <a:avLst/>
            </a:prstGeom>
          </p:spPr>
          <p:txBody>
            <a:bodyPr lIns="0" tIns="0" rIns="0" bIns="0" rtlCol="0" anchor="t">
              <a:spAutoFit/>
            </a:bodyPr>
            <a:lstStyle/>
            <a:p>
              <a:pPr marL="0" lvl="1" indent="0" algn="l">
                <a:lnSpc>
                  <a:spcPts val="5725"/>
                </a:lnSpc>
                <a:spcBef>
                  <a:spcPct val="0"/>
                </a:spcBef>
              </a:pPr>
              <a:r>
                <a:rPr lang="en-US" sz="4089" b="1">
                  <a:solidFill>
                    <a:srgbClr val="597CFF"/>
                  </a:solidFill>
                  <a:latin typeface="Tazugane Gothic Bold"/>
                  <a:ea typeface="Tazugane Gothic Bold"/>
                  <a:cs typeface="Tazugane Gothic Bold"/>
                  <a:sym typeface="Tazugane Gothic Bold"/>
                </a:rPr>
                <a:t>アプリ運用</a:t>
              </a:r>
              <a:r>
                <a:rPr lang="en-US" sz="4089" b="1" u="none" strike="noStrike">
                  <a:solidFill>
                    <a:srgbClr val="597CFF"/>
                  </a:solidFill>
                  <a:latin typeface="Tazugane Gothic Bold"/>
                  <a:ea typeface="Tazugane Gothic Bold"/>
                  <a:cs typeface="Tazugane Gothic Bold"/>
                  <a:sym typeface="Tazugane Gothic Bold"/>
                </a:rPr>
                <a:t>：</a:t>
              </a:r>
            </a:p>
          </p:txBody>
        </p:sp>
        <p:sp>
          <p:nvSpPr>
            <p:cNvPr id="12" name="TextBox 12"/>
            <p:cNvSpPr txBox="1"/>
            <p:nvPr/>
          </p:nvSpPr>
          <p:spPr>
            <a:xfrm>
              <a:off x="4937527" y="716988"/>
              <a:ext cx="3944329" cy="1258779"/>
            </a:xfrm>
            <a:prstGeom prst="rect">
              <a:avLst/>
            </a:prstGeom>
          </p:spPr>
          <p:txBody>
            <a:bodyPr lIns="0" tIns="0" rIns="0" bIns="0" rtlCol="0" anchor="t">
              <a:spAutoFit/>
            </a:bodyPr>
            <a:lstStyle/>
            <a:p>
              <a:pPr algn="l">
                <a:lnSpc>
                  <a:spcPts val="6011"/>
                </a:lnSpc>
              </a:pPr>
              <a:r>
                <a:rPr lang="en-US" sz="4294">
                  <a:solidFill>
                    <a:srgbClr val="222222"/>
                  </a:solidFill>
                  <a:latin typeface="Tazugane Gothic"/>
                  <a:ea typeface="Tazugane Gothic"/>
                  <a:cs typeface="Tazugane Gothic"/>
                  <a:sym typeface="Tazugane Gothic"/>
                </a:rPr>
                <a:t>50万円</a:t>
              </a:r>
            </a:p>
          </p:txBody>
        </p:sp>
        <p:sp>
          <p:nvSpPr>
            <p:cNvPr id="13" name="TextBox 13"/>
            <p:cNvSpPr txBox="1"/>
            <p:nvPr/>
          </p:nvSpPr>
          <p:spPr>
            <a:xfrm>
              <a:off x="0" y="1811985"/>
              <a:ext cx="4604343" cy="1227214"/>
            </a:xfrm>
            <a:prstGeom prst="rect">
              <a:avLst/>
            </a:prstGeom>
          </p:spPr>
          <p:txBody>
            <a:bodyPr lIns="0" tIns="0" rIns="0" bIns="0" rtlCol="0" anchor="t">
              <a:spAutoFit/>
            </a:bodyPr>
            <a:lstStyle/>
            <a:p>
              <a:pPr marL="0" lvl="1" indent="0" algn="l">
                <a:lnSpc>
                  <a:spcPts val="5725"/>
                </a:lnSpc>
                <a:spcBef>
                  <a:spcPct val="0"/>
                </a:spcBef>
              </a:pPr>
              <a:r>
                <a:rPr lang="en-US" sz="4089" b="1" dirty="0" err="1">
                  <a:solidFill>
                    <a:srgbClr val="597CFF"/>
                  </a:solidFill>
                  <a:latin typeface="Tazugane Gothic Bold"/>
                  <a:ea typeface="Tazugane Gothic Bold"/>
                  <a:cs typeface="Tazugane Gothic Bold"/>
                  <a:sym typeface="Tazugane Gothic Bold"/>
                </a:rPr>
                <a:t>アプリ保守</a:t>
              </a:r>
              <a:r>
                <a:rPr lang="en-US" sz="4089" b="1" u="none" strike="noStrike" dirty="0">
                  <a:solidFill>
                    <a:srgbClr val="597CFF"/>
                  </a:solidFill>
                  <a:latin typeface="Tazugane Gothic Bold"/>
                  <a:ea typeface="Tazugane Gothic Bold"/>
                  <a:cs typeface="Tazugane Gothic Bold"/>
                  <a:sym typeface="Tazugane Gothic Bold"/>
                </a:rPr>
                <a:t>：</a:t>
              </a:r>
            </a:p>
          </p:txBody>
        </p:sp>
        <p:sp>
          <p:nvSpPr>
            <p:cNvPr id="14" name="TextBox 14"/>
            <p:cNvSpPr txBox="1"/>
            <p:nvPr/>
          </p:nvSpPr>
          <p:spPr>
            <a:xfrm>
              <a:off x="4937527" y="1780420"/>
              <a:ext cx="3944329" cy="1258779"/>
            </a:xfrm>
            <a:prstGeom prst="rect">
              <a:avLst/>
            </a:prstGeom>
          </p:spPr>
          <p:txBody>
            <a:bodyPr lIns="0" tIns="0" rIns="0" bIns="0" rtlCol="0" anchor="t">
              <a:spAutoFit/>
            </a:bodyPr>
            <a:lstStyle/>
            <a:p>
              <a:pPr algn="l">
                <a:lnSpc>
                  <a:spcPts val="6011"/>
                </a:lnSpc>
              </a:pPr>
              <a:r>
                <a:rPr lang="en-US" sz="4294">
                  <a:solidFill>
                    <a:srgbClr val="222222"/>
                  </a:solidFill>
                  <a:latin typeface="Tazugane Gothic"/>
                  <a:ea typeface="Tazugane Gothic"/>
                  <a:cs typeface="Tazugane Gothic"/>
                  <a:sym typeface="Tazugane Gothic"/>
                </a:rPr>
                <a:t>30万円</a:t>
              </a:r>
            </a:p>
          </p:txBody>
        </p:sp>
      </p:grpSp>
      <p:sp>
        <p:nvSpPr>
          <p:cNvPr id="15" name="AutoShape 15"/>
          <p:cNvSpPr/>
          <p:nvPr/>
        </p:nvSpPr>
        <p:spPr>
          <a:xfrm>
            <a:off x="1028700" y="5085143"/>
            <a:ext cx="8128925" cy="0"/>
          </a:xfrm>
          <a:prstGeom prst="line">
            <a:avLst/>
          </a:prstGeom>
          <a:ln w="38100" cap="flat">
            <a:solidFill>
              <a:srgbClr val="7790EB"/>
            </a:solidFill>
            <a:prstDash val="solid"/>
            <a:headEnd type="none" w="sm" len="sm"/>
            <a:tailEnd type="none" w="sm" len="sm"/>
          </a:ln>
        </p:spPr>
        <p:txBody>
          <a:bodyPr/>
          <a:lstStyle/>
          <a:p>
            <a:endParaRPr lang="ja-JP" altLang="en-US"/>
          </a:p>
        </p:txBody>
      </p:sp>
      <p:sp>
        <p:nvSpPr>
          <p:cNvPr id="16" name="Freeform 16"/>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3" name="TextBox 3"/>
          <p:cNvSpPr txBox="1"/>
          <p:nvPr/>
        </p:nvSpPr>
        <p:spPr>
          <a:xfrm>
            <a:off x="1202328" y="998196"/>
            <a:ext cx="7941672"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システム構成</a:t>
            </a:r>
            <a:endParaRPr lang="en-US" sz="4100" b="1" dirty="0">
              <a:solidFill>
                <a:srgbClr val="222222"/>
              </a:solidFill>
              <a:latin typeface="Tazugane Gothic Medium"/>
              <a:ea typeface="Tazugane Gothic Medium"/>
              <a:cs typeface="Tazugane Gothic Medium"/>
              <a:sym typeface="Tazugane Gothic Medium"/>
            </a:endParaRPr>
          </a:p>
        </p:txBody>
      </p:sp>
      <p:sp>
        <p:nvSpPr>
          <p:cNvPr id="4" name="Freeform 4"/>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5" name="Freeform 5"/>
          <p:cNvSpPr/>
          <p:nvPr/>
        </p:nvSpPr>
        <p:spPr>
          <a:xfrm>
            <a:off x="0" y="2216493"/>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grpSp>
        <p:nvGrpSpPr>
          <p:cNvPr id="6" name="Group 6"/>
          <p:cNvGrpSpPr/>
          <p:nvPr/>
        </p:nvGrpSpPr>
        <p:grpSpPr>
          <a:xfrm>
            <a:off x="1757540" y="2705100"/>
            <a:ext cx="14599291" cy="4464720"/>
            <a:chOff x="-2" y="-485775"/>
            <a:chExt cx="19465720" cy="5952960"/>
          </a:xfrm>
        </p:grpSpPr>
        <p:sp>
          <p:nvSpPr>
            <p:cNvPr id="7" name="TextBox 7"/>
            <p:cNvSpPr txBox="1"/>
            <p:nvPr/>
          </p:nvSpPr>
          <p:spPr>
            <a:xfrm>
              <a:off x="0" y="-485775"/>
              <a:ext cx="19465718" cy="1584748"/>
            </a:xfrm>
            <a:prstGeom prst="rect">
              <a:avLst/>
            </a:prstGeom>
          </p:spPr>
          <p:txBody>
            <a:bodyPr lIns="0" tIns="0" rIns="0" bIns="0" rtlCol="0" anchor="t">
              <a:spAutoFit/>
            </a:bodyPr>
            <a:lstStyle/>
            <a:p>
              <a:pPr marL="0" lvl="0" indent="0" algn="l">
                <a:lnSpc>
                  <a:spcPts val="7420"/>
                </a:lnSpc>
                <a:spcBef>
                  <a:spcPct val="0"/>
                </a:spcBef>
              </a:pPr>
              <a:r>
                <a:rPr lang="en-US" sz="5300" b="1">
                  <a:solidFill>
                    <a:srgbClr val="222222"/>
                  </a:solidFill>
                  <a:latin typeface="Tazugane Gothic Bold"/>
                  <a:ea typeface="Tazugane Gothic Bold"/>
                  <a:cs typeface="Tazugane Gothic Bold"/>
                  <a:sym typeface="Tazugane Gothic Bold"/>
                </a:rPr>
                <a:t>フロントエンド：HTML, CSS, JavaScript</a:t>
              </a:r>
            </a:p>
          </p:txBody>
        </p:sp>
        <p:sp>
          <p:nvSpPr>
            <p:cNvPr id="8" name="TextBox 8"/>
            <p:cNvSpPr txBox="1"/>
            <p:nvPr/>
          </p:nvSpPr>
          <p:spPr>
            <a:xfrm>
              <a:off x="-2" y="3882437"/>
              <a:ext cx="19465718" cy="1584748"/>
            </a:xfrm>
            <a:prstGeom prst="rect">
              <a:avLst/>
            </a:prstGeom>
          </p:spPr>
          <p:txBody>
            <a:bodyPr lIns="0" tIns="0" rIns="0" bIns="0" rtlCol="0" anchor="t">
              <a:spAutoFit/>
            </a:bodyPr>
            <a:lstStyle/>
            <a:p>
              <a:pPr marL="0" lvl="0" indent="0" algn="l">
                <a:lnSpc>
                  <a:spcPts val="7420"/>
                </a:lnSpc>
                <a:spcBef>
                  <a:spcPct val="0"/>
                </a:spcBef>
              </a:pPr>
              <a:r>
                <a:rPr lang="en-US" sz="5300" b="1" dirty="0">
                  <a:solidFill>
                    <a:srgbClr val="222222"/>
                  </a:solidFill>
                  <a:latin typeface="Tazugane Gothic Bold"/>
                  <a:ea typeface="Tazugane Gothic Bold"/>
                  <a:cs typeface="Tazugane Gothic Bold"/>
                  <a:sym typeface="Tazugane Gothic Bold"/>
                </a:rPr>
                <a:t>データベース：H2</a:t>
              </a:r>
            </a:p>
          </p:txBody>
        </p:sp>
        <p:sp>
          <p:nvSpPr>
            <p:cNvPr id="9" name="TextBox 9"/>
            <p:cNvSpPr txBox="1"/>
            <p:nvPr/>
          </p:nvSpPr>
          <p:spPr>
            <a:xfrm>
              <a:off x="-1" y="1726058"/>
              <a:ext cx="19465718" cy="1584748"/>
            </a:xfrm>
            <a:prstGeom prst="rect">
              <a:avLst/>
            </a:prstGeom>
          </p:spPr>
          <p:txBody>
            <a:bodyPr lIns="0" tIns="0" rIns="0" bIns="0" rtlCol="0" anchor="t">
              <a:spAutoFit/>
            </a:bodyPr>
            <a:lstStyle/>
            <a:p>
              <a:pPr marL="0" lvl="0" indent="0" algn="l">
                <a:lnSpc>
                  <a:spcPts val="7420"/>
                </a:lnSpc>
                <a:spcBef>
                  <a:spcPct val="0"/>
                </a:spcBef>
              </a:pPr>
              <a:r>
                <a:rPr lang="en-US" sz="5300" b="1" dirty="0" err="1">
                  <a:solidFill>
                    <a:srgbClr val="222222"/>
                  </a:solidFill>
                  <a:latin typeface="Tazugane Gothic Bold"/>
                  <a:ea typeface="Tazugane Gothic Bold"/>
                  <a:cs typeface="Tazugane Gothic Bold"/>
                  <a:sym typeface="Tazugane Gothic Bold"/>
                </a:rPr>
                <a:t>バックエンド：Java</a:t>
              </a:r>
              <a:r>
                <a:rPr lang="en-US" sz="5300" b="1" dirty="0">
                  <a:solidFill>
                    <a:srgbClr val="222222"/>
                  </a:solidFill>
                  <a:latin typeface="Tazugane Gothic Bold"/>
                  <a:ea typeface="Tazugane Gothic Bold"/>
                  <a:cs typeface="Tazugane Gothic Bold"/>
                  <a:sym typeface="Tazugane Gothic Bold"/>
                </a:rPr>
                <a:t>(Spring Boot)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7877" y="1028700"/>
            <a:ext cx="2903399" cy="9912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おわりに</a:t>
            </a:r>
            <a:endParaRPr lang="en-US" sz="4100" b="1" dirty="0">
              <a:solidFill>
                <a:srgbClr val="222222"/>
              </a:solidFill>
              <a:latin typeface="Tazugane Gothic Medium"/>
              <a:ea typeface="Tazugane Gothic Medium"/>
              <a:cs typeface="Tazugane Gothic Medium"/>
              <a:sym typeface="Tazugane Gothic Medium"/>
            </a:endParaRPr>
          </a:p>
        </p:txBody>
      </p:sp>
      <p:sp>
        <p:nvSpPr>
          <p:cNvPr id="3" name="AutoShape 3"/>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grpSp>
        <p:nvGrpSpPr>
          <p:cNvPr id="4" name="Group 4"/>
          <p:cNvGrpSpPr/>
          <p:nvPr/>
        </p:nvGrpSpPr>
        <p:grpSpPr>
          <a:xfrm>
            <a:off x="1428054" y="1972331"/>
            <a:ext cx="15431892" cy="6754178"/>
            <a:chOff x="0" y="-457200"/>
            <a:chExt cx="20575856" cy="9005572"/>
          </a:xfrm>
        </p:grpSpPr>
        <p:sp>
          <p:nvSpPr>
            <p:cNvPr id="5" name="TextBox 5"/>
            <p:cNvSpPr txBox="1"/>
            <p:nvPr/>
          </p:nvSpPr>
          <p:spPr>
            <a:xfrm>
              <a:off x="0" y="-457200"/>
              <a:ext cx="20575856" cy="5572466"/>
            </a:xfrm>
            <a:prstGeom prst="rect">
              <a:avLst/>
            </a:prstGeom>
          </p:spPr>
          <p:txBody>
            <a:bodyPr lIns="0" tIns="0" rIns="0" bIns="0" rtlCol="0" anchor="t">
              <a:spAutoFit/>
            </a:bodyPr>
            <a:lstStyle/>
            <a:p>
              <a:pPr algn="ctr">
                <a:lnSpc>
                  <a:spcPts val="6683"/>
                </a:lnSpc>
              </a:pPr>
              <a:r>
                <a:rPr lang="en-US" sz="4100" b="1" dirty="0" err="1">
                  <a:solidFill>
                    <a:srgbClr val="222222"/>
                  </a:solidFill>
                  <a:latin typeface="Tazugane Gothic Bold"/>
                  <a:ea typeface="Tazugane Gothic Bold"/>
                  <a:cs typeface="Tazugane Gothic Bold"/>
                  <a:sym typeface="Tazugane Gothic Bold"/>
                </a:rPr>
                <a:t>私自身も学生時代の</a:t>
              </a:r>
              <a:r>
                <a:rPr lang="ja-JP" altLang="en-US" sz="4100" b="1" dirty="0">
                  <a:solidFill>
                    <a:srgbClr val="222222"/>
                  </a:solidFill>
                  <a:latin typeface="Tazugane Gothic Bold"/>
                  <a:ea typeface="Tazugane Gothic Bold"/>
                  <a:cs typeface="Tazugane Gothic Bold"/>
                  <a:sym typeface="Tazugane Gothic Bold"/>
                </a:rPr>
                <a:t>勉強</a:t>
              </a:r>
              <a:r>
                <a:rPr lang="en-US" sz="4100" b="1" dirty="0" err="1">
                  <a:solidFill>
                    <a:srgbClr val="222222"/>
                  </a:solidFill>
                  <a:latin typeface="Tazugane Gothic Bold"/>
                  <a:ea typeface="Tazugane Gothic Bold"/>
                  <a:cs typeface="Tazugane Gothic Bold"/>
                  <a:sym typeface="Tazugane Gothic Bold"/>
                </a:rPr>
                <a:t>タスクは紙で管理していました</a:t>
              </a:r>
              <a:r>
                <a:rPr lang="en-US" sz="4100" b="1" dirty="0">
                  <a:solidFill>
                    <a:srgbClr val="222222"/>
                  </a:solidFill>
                  <a:latin typeface="Tazugane Gothic Bold"/>
                  <a:ea typeface="Tazugane Gothic Bold"/>
                  <a:cs typeface="Tazugane Gothic Bold"/>
                  <a:sym typeface="Tazugane Gothic Bold"/>
                </a:rPr>
                <a:t>。</a:t>
              </a:r>
            </a:p>
            <a:p>
              <a:pPr algn="ctr">
                <a:lnSpc>
                  <a:spcPts val="6683"/>
                </a:lnSpc>
              </a:pPr>
              <a:r>
                <a:rPr lang="en-US" sz="4100" b="1" dirty="0">
                  <a:solidFill>
                    <a:srgbClr val="222222"/>
                  </a:solidFill>
                  <a:latin typeface="Tazugane Gothic Bold"/>
                  <a:ea typeface="Tazugane Gothic Bold"/>
                  <a:cs typeface="Tazugane Gothic Bold"/>
                  <a:sym typeface="Tazugane Gothic Bold"/>
                </a:rPr>
                <a:t>紙での管理は複雑で、多くの時間を取られてストレスを感じていたのを強く覚えています。このアプリを通して、A塾に通われている学生の負担を少しでも減らすことができれば幸いです。</a:t>
              </a:r>
            </a:p>
            <a:p>
              <a:pPr marL="0" lvl="0" indent="0" algn="ctr">
                <a:lnSpc>
                  <a:spcPts val="6194"/>
                </a:lnSpc>
              </a:pPr>
              <a:r>
                <a:rPr lang="en-US" sz="3800" b="1" dirty="0">
                  <a:solidFill>
                    <a:srgbClr val="222222"/>
                  </a:solidFill>
                  <a:latin typeface="Tazugane Gothic Bold"/>
                  <a:ea typeface="Tazugane Gothic Bold"/>
                  <a:cs typeface="Tazugane Gothic Bold"/>
                  <a:sym typeface="Tazugane Gothic Bold"/>
                </a:rPr>
                <a:t>「</a:t>
              </a:r>
              <a:r>
                <a:rPr lang="en-US" sz="3800" b="1" dirty="0" err="1">
                  <a:solidFill>
                    <a:srgbClr val="222222"/>
                  </a:solidFill>
                  <a:latin typeface="Tazugane Gothic Bold"/>
                  <a:ea typeface="Tazugane Gothic Bold"/>
                  <a:cs typeface="Tazugane Gothic Bold"/>
                  <a:sym typeface="Tazugane Gothic Bold"/>
                </a:rPr>
                <a:t>やるぞ</a:t>
              </a:r>
              <a:r>
                <a:rPr lang="en-US" sz="3800" b="1" dirty="0">
                  <a:solidFill>
                    <a:srgbClr val="222222"/>
                  </a:solidFill>
                  <a:latin typeface="Tazugane Gothic Bold"/>
                  <a:ea typeface="Tazugane Gothic Bold"/>
                  <a:cs typeface="Tazugane Gothic Bold"/>
                  <a:sym typeface="Tazugane Gothic Bold"/>
                </a:rPr>
                <a:t>！」「</a:t>
              </a:r>
              <a:r>
                <a:rPr lang="en-US" sz="3800" b="1" dirty="0" err="1">
                  <a:solidFill>
                    <a:srgbClr val="222222"/>
                  </a:solidFill>
                  <a:latin typeface="Tazugane Gothic Bold"/>
                  <a:ea typeface="Tazugane Gothic Bold"/>
                  <a:cs typeface="Tazugane Gothic Bold"/>
                  <a:sym typeface="Tazugane Gothic Bold"/>
                </a:rPr>
                <a:t>できた</a:t>
              </a:r>
              <a:r>
                <a:rPr lang="en-US" sz="3800" b="1" dirty="0">
                  <a:solidFill>
                    <a:srgbClr val="222222"/>
                  </a:solidFill>
                  <a:latin typeface="Tazugane Gothic Bold"/>
                  <a:ea typeface="Tazugane Gothic Bold"/>
                  <a:cs typeface="Tazugane Gothic Bold"/>
                  <a:sym typeface="Tazugane Gothic Bold"/>
                </a:rPr>
                <a:t>！」</a:t>
              </a:r>
              <a:r>
                <a:rPr lang="en-US" sz="3800" b="1" dirty="0" err="1">
                  <a:solidFill>
                    <a:srgbClr val="222222"/>
                  </a:solidFill>
                  <a:latin typeface="Tazugane Gothic Bold"/>
                  <a:ea typeface="Tazugane Gothic Bold"/>
                  <a:cs typeface="Tazugane Gothic Bold"/>
                  <a:sym typeface="Tazugane Gothic Bold"/>
                </a:rPr>
                <a:t>をサポートExで感じてください</a:t>
              </a:r>
              <a:r>
                <a:rPr lang="en-US" sz="3800" b="1" dirty="0">
                  <a:solidFill>
                    <a:srgbClr val="222222"/>
                  </a:solidFill>
                  <a:latin typeface="Tazugane Gothic Bold"/>
                  <a:ea typeface="Tazugane Gothic Bold"/>
                  <a:cs typeface="Tazugane Gothic Bold"/>
                  <a:sym typeface="Tazugane Gothic Bold"/>
                </a:rPr>
                <a:t>！！</a:t>
              </a:r>
            </a:p>
          </p:txBody>
        </p:sp>
        <p:sp>
          <p:nvSpPr>
            <p:cNvPr id="6" name="TextBox 6"/>
            <p:cNvSpPr txBox="1"/>
            <p:nvPr/>
          </p:nvSpPr>
          <p:spPr>
            <a:xfrm>
              <a:off x="4866551" y="6097512"/>
              <a:ext cx="10842754" cy="1101302"/>
            </a:xfrm>
            <a:prstGeom prst="rect">
              <a:avLst/>
            </a:prstGeom>
          </p:spPr>
          <p:txBody>
            <a:bodyPr lIns="0" tIns="0" rIns="0" bIns="0" rtlCol="0" anchor="t">
              <a:spAutoFit/>
            </a:bodyPr>
            <a:lstStyle/>
            <a:p>
              <a:pPr marL="0" lvl="1" indent="0" algn="ctr">
                <a:lnSpc>
                  <a:spcPts val="5179"/>
                </a:lnSpc>
                <a:spcBef>
                  <a:spcPct val="0"/>
                </a:spcBef>
              </a:pPr>
              <a:r>
                <a:rPr lang="en-US" sz="3699" b="1" u="none" strike="noStrike">
                  <a:solidFill>
                    <a:srgbClr val="597CFF"/>
                  </a:solidFill>
                  <a:latin typeface="Tazugane Gothic Bold"/>
                  <a:ea typeface="Tazugane Gothic Bold"/>
                  <a:cs typeface="Tazugane Gothic Bold"/>
                  <a:sym typeface="Tazugane Gothic Bold"/>
                </a:rPr>
                <a:t>企画・開発　貝原菜月</a:t>
              </a:r>
            </a:p>
          </p:txBody>
        </p:sp>
        <p:sp>
          <p:nvSpPr>
            <p:cNvPr id="7" name="TextBox 7"/>
            <p:cNvSpPr txBox="1"/>
            <p:nvPr/>
          </p:nvSpPr>
          <p:spPr>
            <a:xfrm>
              <a:off x="4866551" y="7248870"/>
              <a:ext cx="10842755" cy="1299502"/>
            </a:xfrm>
            <a:prstGeom prst="rect">
              <a:avLst/>
            </a:prstGeom>
          </p:spPr>
          <p:txBody>
            <a:bodyPr lIns="0" tIns="0" rIns="0" bIns="0" rtlCol="0" anchor="t">
              <a:spAutoFit/>
            </a:bodyPr>
            <a:lstStyle/>
            <a:p>
              <a:pPr marL="0" lvl="1" indent="0" algn="ctr">
                <a:lnSpc>
                  <a:spcPts val="3833"/>
                </a:lnSpc>
              </a:pPr>
              <a:r>
                <a:rPr lang="en-US" sz="2699" u="none" strike="noStrike" dirty="0">
                  <a:solidFill>
                    <a:srgbClr val="222222"/>
                  </a:solidFill>
                  <a:latin typeface="Tazugane Gothic"/>
                  <a:ea typeface="Tazugane Gothic"/>
                  <a:cs typeface="Tazugane Gothic"/>
                  <a:sym typeface="Tazugane Gothic"/>
                </a:rPr>
                <a:t>mobile: 111-1111-1111</a:t>
              </a:r>
            </a:p>
            <a:p>
              <a:pPr marL="0" lvl="1" indent="0" algn="ctr">
                <a:lnSpc>
                  <a:spcPts val="3833"/>
                </a:lnSpc>
              </a:pPr>
              <a:r>
                <a:rPr lang="en-US" sz="2699" u="none" strike="noStrike" dirty="0">
                  <a:solidFill>
                    <a:srgbClr val="222222"/>
                  </a:solidFill>
                  <a:latin typeface="Tazugane Gothic"/>
                  <a:ea typeface="Tazugane Gothic"/>
                  <a:cs typeface="Tazugane Gothic"/>
                  <a:sym typeface="Tazugane Gothic"/>
                </a:rPr>
                <a:t>E-mail: kaibara.natsuki7788@</a:t>
              </a:r>
              <a:r>
                <a:rPr lang="en-US" altLang="ja-JP" sz="2699" u="none" strike="noStrike" dirty="0">
                  <a:solidFill>
                    <a:srgbClr val="222222"/>
                  </a:solidFill>
                  <a:latin typeface="Tazugane Gothic"/>
                  <a:ea typeface="Tazugane Gothic"/>
                  <a:cs typeface="Tazugane Gothic"/>
                  <a:sym typeface="Tazugane Gothic"/>
                </a:rPr>
                <a:t>gmail</a:t>
              </a:r>
              <a:r>
                <a:rPr lang="en-US" sz="2699" u="none" strike="noStrike" dirty="0">
                  <a:solidFill>
                    <a:srgbClr val="222222"/>
                  </a:solidFill>
                  <a:latin typeface="Tazugane Gothic"/>
                  <a:ea typeface="Tazugane Gothic"/>
                  <a:cs typeface="Tazugane Gothic"/>
                  <a:sym typeface="Tazugane Gothic"/>
                </a:rPr>
                <a:t>.com</a:t>
              </a:r>
            </a:p>
          </p:txBody>
        </p:sp>
      </p:grpSp>
      <p:sp>
        <p:nvSpPr>
          <p:cNvPr id="8" name="Freeform 8"/>
          <p:cNvSpPr/>
          <p:nvPr/>
        </p:nvSpPr>
        <p:spPr>
          <a:xfrm>
            <a:off x="16149924"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9" name="Freeform 9"/>
          <p:cNvSpPr/>
          <p:nvPr/>
        </p:nvSpPr>
        <p:spPr>
          <a:xfrm flipH="1">
            <a:off x="-1452304" y="-629292"/>
            <a:ext cx="3590380" cy="11545585"/>
          </a:xfrm>
          <a:custGeom>
            <a:avLst/>
            <a:gdLst/>
            <a:ahLst/>
            <a:cxnLst/>
            <a:rect l="l" t="t" r="r" b="b"/>
            <a:pathLst>
              <a:path w="3590380" h="11545585">
                <a:moveTo>
                  <a:pt x="3590380" y="0"/>
                </a:moveTo>
                <a:lnTo>
                  <a:pt x="0" y="0"/>
                </a:lnTo>
                <a:lnTo>
                  <a:pt x="0" y="11545584"/>
                </a:lnTo>
                <a:lnTo>
                  <a:pt x="3590380" y="11545584"/>
                </a:lnTo>
                <a:lnTo>
                  <a:pt x="359038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7265" y="-629292"/>
            <a:ext cx="8577804" cy="11545585"/>
          </a:xfrm>
          <a:custGeom>
            <a:avLst/>
            <a:gdLst/>
            <a:ahLst/>
            <a:cxnLst/>
            <a:rect l="l" t="t" r="r" b="b"/>
            <a:pathLst>
              <a:path w="8577804" h="11545585">
                <a:moveTo>
                  <a:pt x="0" y="0"/>
                </a:moveTo>
                <a:lnTo>
                  <a:pt x="8577804" y="0"/>
                </a:lnTo>
                <a:lnTo>
                  <a:pt x="8577804"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133016"/>
            </a:stretch>
          </a:blipFill>
        </p:spPr>
        <p:txBody>
          <a:bodyPr/>
          <a:lstStyle/>
          <a:p>
            <a:endParaRPr lang="ja-JP" altLang="en-US"/>
          </a:p>
        </p:txBody>
      </p:sp>
      <p:sp>
        <p:nvSpPr>
          <p:cNvPr id="3" name="TextBox 3"/>
          <p:cNvSpPr txBox="1"/>
          <p:nvPr/>
        </p:nvSpPr>
        <p:spPr>
          <a:xfrm>
            <a:off x="1246039" y="4442362"/>
            <a:ext cx="3874405" cy="2181225"/>
          </a:xfrm>
          <a:prstGeom prst="rect">
            <a:avLst/>
          </a:prstGeom>
        </p:spPr>
        <p:txBody>
          <a:bodyPr lIns="0" tIns="0" rIns="0" bIns="0" rtlCol="0" anchor="t">
            <a:spAutoFit/>
          </a:bodyPr>
          <a:lstStyle/>
          <a:p>
            <a:pPr algn="l">
              <a:lnSpc>
                <a:spcPts val="12599"/>
              </a:lnSpc>
            </a:pPr>
            <a:r>
              <a:rPr lang="en-US" sz="9000" b="1" dirty="0" err="1">
                <a:solidFill>
                  <a:srgbClr val="222222"/>
                </a:solidFill>
                <a:latin typeface="Tazugane Gothic Semi-Bold"/>
                <a:ea typeface="Tazugane Gothic Semi-Bold"/>
                <a:cs typeface="Tazugane Gothic Semi-Bold"/>
                <a:sym typeface="Tazugane Gothic Semi-Bold"/>
              </a:rPr>
              <a:t>目次</a:t>
            </a:r>
            <a:endParaRPr lang="en-US" sz="9000" b="1" dirty="0">
              <a:solidFill>
                <a:srgbClr val="222222"/>
              </a:solidFill>
              <a:latin typeface="Tazugane Gothic Semi-Bold"/>
              <a:ea typeface="Tazugane Gothic Semi-Bold"/>
              <a:cs typeface="Tazugane Gothic Semi-Bold"/>
              <a:sym typeface="Tazugane Gothic Semi-Bold"/>
            </a:endParaRPr>
          </a:p>
        </p:txBody>
      </p:sp>
      <p:grpSp>
        <p:nvGrpSpPr>
          <p:cNvPr id="4" name="Group 4"/>
          <p:cNvGrpSpPr/>
          <p:nvPr/>
        </p:nvGrpSpPr>
        <p:grpSpPr>
          <a:xfrm>
            <a:off x="7300887" y="1759712"/>
            <a:ext cx="9958413" cy="6767575"/>
            <a:chOff x="0" y="0"/>
            <a:chExt cx="13277884" cy="9023434"/>
          </a:xfrm>
        </p:grpSpPr>
        <p:sp>
          <p:nvSpPr>
            <p:cNvPr id="5" name="TextBox 5"/>
            <p:cNvSpPr txBox="1"/>
            <p:nvPr/>
          </p:nvSpPr>
          <p:spPr>
            <a:xfrm>
              <a:off x="2279684" y="-381000"/>
              <a:ext cx="10998201" cy="9404434"/>
            </a:xfrm>
            <a:prstGeom prst="rect">
              <a:avLst/>
            </a:prstGeom>
          </p:spPr>
          <p:txBody>
            <a:bodyPr lIns="0" tIns="0" rIns="0" bIns="0" rtlCol="0" anchor="t">
              <a:spAutoFit/>
            </a:bodyPr>
            <a:lstStyle/>
            <a:p>
              <a:pPr algn="l">
                <a:lnSpc>
                  <a:spcPts val="5542"/>
                </a:lnSpc>
              </a:pPr>
              <a:r>
                <a:rPr lang="en-US" sz="3400" spc="78">
                  <a:solidFill>
                    <a:srgbClr val="222222"/>
                  </a:solidFill>
                  <a:latin typeface="Tazugane Gothic"/>
                  <a:ea typeface="Tazugane Gothic"/>
                  <a:cs typeface="Tazugane Gothic"/>
                  <a:sym typeface="Tazugane Gothic"/>
                </a:rPr>
                <a:t>A塾について</a:t>
              </a:r>
            </a:p>
            <a:p>
              <a:pPr algn="l">
                <a:lnSpc>
                  <a:spcPts val="5542"/>
                </a:lnSpc>
              </a:pPr>
              <a:r>
                <a:rPr lang="en-US" sz="3400" spc="78">
                  <a:solidFill>
                    <a:srgbClr val="222222"/>
                  </a:solidFill>
                  <a:latin typeface="Tazugane Gothic"/>
                  <a:ea typeface="Tazugane Gothic"/>
                  <a:cs typeface="Tazugane Gothic"/>
                  <a:sym typeface="Tazugane Gothic"/>
                </a:rPr>
                <a:t>A塾の課題</a:t>
              </a:r>
            </a:p>
            <a:p>
              <a:pPr algn="l">
                <a:lnSpc>
                  <a:spcPts val="5542"/>
                </a:lnSpc>
              </a:pPr>
              <a:r>
                <a:rPr lang="en-US" sz="3400" spc="78">
                  <a:solidFill>
                    <a:srgbClr val="222222"/>
                  </a:solidFill>
                  <a:latin typeface="Tazugane Gothic"/>
                  <a:ea typeface="Tazugane Gothic"/>
                  <a:cs typeface="Tazugane Gothic"/>
                  <a:sym typeface="Tazugane Gothic"/>
                </a:rPr>
                <a:t>サポートExとは</a:t>
              </a:r>
            </a:p>
            <a:p>
              <a:pPr algn="l">
                <a:lnSpc>
                  <a:spcPts val="5542"/>
                </a:lnSpc>
              </a:pPr>
              <a:r>
                <a:rPr lang="en-US" sz="3400" spc="78">
                  <a:solidFill>
                    <a:srgbClr val="222222"/>
                  </a:solidFill>
                  <a:latin typeface="Tazugane Gothic"/>
                  <a:ea typeface="Tazugane Gothic"/>
                  <a:cs typeface="Tazugane Gothic"/>
                  <a:sym typeface="Tazugane Gothic"/>
                </a:rPr>
                <a:t>サポートExの強み</a:t>
              </a:r>
            </a:p>
            <a:p>
              <a:pPr algn="l">
                <a:lnSpc>
                  <a:spcPts val="5542"/>
                </a:lnSpc>
              </a:pPr>
              <a:r>
                <a:rPr lang="en-US" sz="3400" spc="78">
                  <a:solidFill>
                    <a:srgbClr val="222222"/>
                  </a:solidFill>
                  <a:latin typeface="Tazugane Gothic"/>
                  <a:ea typeface="Tazugane Gothic"/>
                  <a:cs typeface="Tazugane Gothic"/>
                  <a:sym typeface="Tazugane Gothic"/>
                </a:rPr>
                <a:t>サポートExのこだわり</a:t>
              </a:r>
            </a:p>
            <a:p>
              <a:pPr algn="l">
                <a:lnSpc>
                  <a:spcPts val="5542"/>
                </a:lnSpc>
              </a:pPr>
              <a:r>
                <a:rPr lang="en-US" sz="3400" spc="78">
                  <a:solidFill>
                    <a:srgbClr val="222222"/>
                  </a:solidFill>
                  <a:latin typeface="Tazugane Gothic"/>
                  <a:ea typeface="Tazugane Gothic"/>
                  <a:cs typeface="Tazugane Gothic"/>
                  <a:sym typeface="Tazugane Gothic"/>
                </a:rPr>
                <a:t>使用方法</a:t>
              </a:r>
            </a:p>
            <a:p>
              <a:pPr algn="l">
                <a:lnSpc>
                  <a:spcPts val="5542"/>
                </a:lnSpc>
              </a:pPr>
              <a:r>
                <a:rPr lang="en-US" sz="3400" spc="78">
                  <a:solidFill>
                    <a:srgbClr val="222222"/>
                  </a:solidFill>
                  <a:latin typeface="Tazugane Gothic"/>
                  <a:ea typeface="Tazugane Gothic"/>
                  <a:cs typeface="Tazugane Gothic"/>
                  <a:sym typeface="Tazugane Gothic"/>
                </a:rPr>
                <a:t>その他機能</a:t>
              </a:r>
            </a:p>
            <a:p>
              <a:pPr algn="l">
                <a:lnSpc>
                  <a:spcPts val="5542"/>
                </a:lnSpc>
              </a:pPr>
              <a:r>
                <a:rPr lang="en-US" sz="3400" spc="78">
                  <a:solidFill>
                    <a:srgbClr val="222222"/>
                  </a:solidFill>
                  <a:latin typeface="Tazugane Gothic"/>
                  <a:ea typeface="Tazugane Gothic"/>
                  <a:cs typeface="Tazugane Gothic"/>
                  <a:sym typeface="Tazugane Gothic"/>
                </a:rPr>
                <a:t>目標＆予算</a:t>
              </a:r>
            </a:p>
            <a:p>
              <a:pPr algn="l">
                <a:lnSpc>
                  <a:spcPts val="5542"/>
                </a:lnSpc>
              </a:pPr>
              <a:r>
                <a:rPr lang="en-US" sz="3400" spc="78">
                  <a:solidFill>
                    <a:srgbClr val="222222"/>
                  </a:solidFill>
                  <a:latin typeface="Tazugane Gothic"/>
                  <a:ea typeface="Tazugane Gothic"/>
                  <a:cs typeface="Tazugane Gothic"/>
                  <a:sym typeface="Tazugane Gothic"/>
                </a:rPr>
                <a:t>システム構成</a:t>
              </a:r>
            </a:p>
            <a:p>
              <a:pPr algn="l">
                <a:lnSpc>
                  <a:spcPts val="5542"/>
                </a:lnSpc>
              </a:pPr>
              <a:r>
                <a:rPr lang="en-US" sz="3400" spc="78">
                  <a:solidFill>
                    <a:srgbClr val="222222"/>
                  </a:solidFill>
                  <a:latin typeface="Tazugane Gothic"/>
                  <a:ea typeface="Tazugane Gothic"/>
                  <a:cs typeface="Tazugane Gothic"/>
                  <a:sym typeface="Tazugane Gothic"/>
                </a:rPr>
                <a:t>おわりに</a:t>
              </a:r>
            </a:p>
          </p:txBody>
        </p:sp>
        <p:sp>
          <p:nvSpPr>
            <p:cNvPr id="6" name="TextBox 6"/>
            <p:cNvSpPr txBox="1"/>
            <p:nvPr/>
          </p:nvSpPr>
          <p:spPr>
            <a:xfrm>
              <a:off x="0" y="-381000"/>
              <a:ext cx="1796843" cy="9404434"/>
            </a:xfrm>
            <a:prstGeom prst="rect">
              <a:avLst/>
            </a:prstGeom>
          </p:spPr>
          <p:txBody>
            <a:bodyPr lIns="0" tIns="0" rIns="0" bIns="0" rtlCol="0" anchor="t">
              <a:spAutoFit/>
            </a:bodyPr>
            <a:lstStyle/>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1</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2</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3</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4</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5</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6</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7</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8</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9</a:t>
              </a:r>
            </a:p>
            <a:p>
              <a:pPr algn="r">
                <a:lnSpc>
                  <a:spcPts val="5542"/>
                </a:lnSpc>
              </a:pPr>
              <a:r>
                <a:rPr lang="en-US" sz="3400" b="1" spc="78">
                  <a:solidFill>
                    <a:srgbClr val="597CFF"/>
                  </a:solidFill>
                  <a:latin typeface="Tazugane Gothic Semi-Bold"/>
                  <a:ea typeface="Tazugane Gothic Semi-Bold"/>
                  <a:cs typeface="Tazugane Gothic Semi-Bold"/>
                  <a:sym typeface="Tazugane Gothic Semi-Bold"/>
                </a:rPr>
                <a:t>10</a:t>
              </a:r>
            </a:p>
          </p:txBody>
        </p:sp>
      </p:grpSp>
      <p:sp>
        <p:nvSpPr>
          <p:cNvPr id="7" name="AutoShape 7"/>
          <p:cNvSpPr/>
          <p:nvPr/>
        </p:nvSpPr>
        <p:spPr>
          <a:xfrm flipV="1">
            <a:off x="1042988" y="4442362"/>
            <a:ext cx="0" cy="1402276"/>
          </a:xfrm>
          <a:prstGeom prst="line">
            <a:avLst/>
          </a:prstGeom>
          <a:ln w="57150" cap="flat">
            <a:solidFill>
              <a:srgbClr val="597CFF"/>
            </a:solidFill>
            <a:prstDash val="solid"/>
            <a:headEnd type="none" w="sm" len="sm"/>
            <a:tailEnd type="none" w="sm" len="sm"/>
          </a:ln>
        </p:spPr>
        <p:txBody>
          <a:bodyPr/>
          <a:lstStyle/>
          <a:p>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1028700"/>
            <a:ext cx="3292815"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A塾について</a:t>
            </a:r>
            <a:endParaRPr lang="en-US" sz="4100" b="1" dirty="0">
              <a:solidFill>
                <a:srgbClr val="222222"/>
              </a:solidFill>
              <a:latin typeface="Tazugane Gothic Medium"/>
              <a:ea typeface="Tazugane Gothic Medium"/>
              <a:cs typeface="Tazugane Gothic Medium"/>
              <a:sym typeface="Tazugane Gothic Medium"/>
            </a:endParaRPr>
          </a:p>
        </p:txBody>
      </p:sp>
      <p:sp>
        <p:nvSpPr>
          <p:cNvPr id="3" name="Freeform 3"/>
          <p:cNvSpPr/>
          <p:nvPr/>
        </p:nvSpPr>
        <p:spPr>
          <a:xfrm>
            <a:off x="1765397" y="1028700"/>
            <a:ext cx="14757205" cy="8524264"/>
          </a:xfrm>
          <a:custGeom>
            <a:avLst/>
            <a:gdLst/>
            <a:ahLst/>
            <a:cxnLst/>
            <a:rect l="l" t="t" r="r" b="b"/>
            <a:pathLst>
              <a:path w="14757205" h="8524264">
                <a:moveTo>
                  <a:pt x="0" y="0"/>
                </a:moveTo>
                <a:lnTo>
                  <a:pt x="14757206" y="0"/>
                </a:lnTo>
                <a:lnTo>
                  <a:pt x="14757206" y="8524264"/>
                </a:lnTo>
                <a:lnTo>
                  <a:pt x="0" y="85242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p:cNvSpPr txBox="1"/>
          <p:nvPr/>
        </p:nvSpPr>
        <p:spPr>
          <a:xfrm>
            <a:off x="2173788" y="2293632"/>
            <a:ext cx="13940425" cy="3003550"/>
          </a:xfrm>
          <a:prstGeom prst="rect">
            <a:avLst/>
          </a:prstGeom>
        </p:spPr>
        <p:txBody>
          <a:bodyPr lIns="0" tIns="0" rIns="0" bIns="0" rtlCol="0" anchor="t">
            <a:spAutoFit/>
          </a:bodyPr>
          <a:lstStyle/>
          <a:p>
            <a:pPr algn="ctr">
              <a:lnSpc>
                <a:spcPts val="9799"/>
              </a:lnSpc>
            </a:pPr>
            <a:r>
              <a:rPr lang="en-US" sz="6999" b="1">
                <a:solidFill>
                  <a:srgbClr val="597CFF"/>
                </a:solidFill>
                <a:latin typeface="Tazugane Gothic Bold"/>
                <a:ea typeface="Tazugane Gothic Bold"/>
                <a:cs typeface="Tazugane Gothic Bold"/>
                <a:sym typeface="Tazugane Gothic Bold"/>
              </a:rPr>
              <a:t>一人一人に寄り添った</a:t>
            </a:r>
          </a:p>
          <a:p>
            <a:pPr algn="ctr">
              <a:lnSpc>
                <a:spcPts val="9799"/>
              </a:lnSpc>
            </a:pPr>
            <a:r>
              <a:rPr lang="en-US" sz="6999" b="1">
                <a:solidFill>
                  <a:srgbClr val="597CFF"/>
                </a:solidFill>
                <a:latin typeface="Tazugane Gothic Bold"/>
                <a:ea typeface="Tazugane Gothic Bold"/>
                <a:cs typeface="Tazugane Gothic Bold"/>
                <a:sym typeface="Tazugane Gothic Bold"/>
              </a:rPr>
              <a:t>カリキュラムを。</a:t>
            </a:r>
          </a:p>
        </p:txBody>
      </p:sp>
      <p:sp>
        <p:nvSpPr>
          <p:cNvPr id="5" name="AutoShape 5"/>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6" name="TextBox 6"/>
          <p:cNvSpPr txBox="1"/>
          <p:nvPr/>
        </p:nvSpPr>
        <p:spPr>
          <a:xfrm>
            <a:off x="3417730" y="5487861"/>
            <a:ext cx="11945758" cy="2312781"/>
          </a:xfrm>
          <a:prstGeom prst="rect">
            <a:avLst/>
          </a:prstGeom>
        </p:spPr>
        <p:txBody>
          <a:bodyPr lIns="0" tIns="0" rIns="0" bIns="0" rtlCol="0" anchor="t">
            <a:spAutoFit/>
          </a:bodyPr>
          <a:lstStyle/>
          <a:p>
            <a:pPr algn="ctr">
              <a:lnSpc>
                <a:spcPts val="4280"/>
              </a:lnSpc>
            </a:pPr>
            <a:r>
              <a:rPr lang="en-US" sz="3242">
                <a:solidFill>
                  <a:srgbClr val="222222"/>
                </a:solidFill>
                <a:latin typeface="ぼくたちのゴシック2"/>
                <a:ea typeface="ぼくたちのゴシック2"/>
                <a:cs typeface="ぼくたちのゴシック2"/>
                <a:sym typeface="ぼくたちのゴシック2"/>
              </a:rPr>
              <a:t>A塾は福岡市を拠点に５校を展開している個人指導塾です。</a:t>
            </a:r>
          </a:p>
          <a:p>
            <a:pPr algn="ctr">
              <a:lnSpc>
                <a:spcPts val="4280"/>
              </a:lnSpc>
            </a:pPr>
            <a:r>
              <a:rPr lang="en-US" sz="3242">
                <a:solidFill>
                  <a:srgbClr val="222222"/>
                </a:solidFill>
                <a:latin typeface="ぼくたちのゴシック2"/>
                <a:ea typeface="ぼくたちのゴシック2"/>
                <a:cs typeface="ぼくたちのゴシック2"/>
                <a:sym typeface="ぼくたちのゴシック2"/>
              </a:rPr>
              <a:t>2023年に本校を姪浜駅に開校し、</a:t>
            </a:r>
          </a:p>
          <a:p>
            <a:pPr algn="ctr">
              <a:lnSpc>
                <a:spcPts val="4280"/>
              </a:lnSpc>
            </a:pPr>
            <a:r>
              <a:rPr lang="en-US" sz="3242">
                <a:solidFill>
                  <a:srgbClr val="222222"/>
                </a:solidFill>
                <a:latin typeface="ぼくたちのゴシック2"/>
                <a:ea typeface="ぼくたちのゴシック2"/>
                <a:cs typeface="ぼくたちのゴシック2"/>
                <a:sym typeface="ぼくたちのゴシック2"/>
              </a:rPr>
              <a:t>生徒は小学１年生～高校３年生まで</a:t>
            </a:r>
          </a:p>
          <a:p>
            <a:pPr algn="ctr">
              <a:lnSpc>
                <a:spcPts val="4280"/>
              </a:lnSpc>
            </a:pPr>
            <a:r>
              <a:rPr lang="en-US" sz="3242">
                <a:solidFill>
                  <a:srgbClr val="222222"/>
                </a:solidFill>
                <a:latin typeface="ぼくたちのゴシック2"/>
                <a:ea typeface="ぼくたちのゴシック2"/>
                <a:cs typeface="ぼくたちのゴシック2"/>
                <a:sym typeface="ぼくたちのゴシック2"/>
              </a:rPr>
              <a:t>現在230名の生徒が通っています。</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2158" y="1000657"/>
            <a:ext cx="2903399"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A塾の課題</a:t>
            </a:r>
            <a:endParaRPr lang="en-US" sz="4100" b="1" dirty="0">
              <a:solidFill>
                <a:srgbClr val="222222"/>
              </a:solidFill>
              <a:latin typeface="Tazugane Gothic Medium"/>
              <a:ea typeface="Tazugane Gothic Medium"/>
              <a:cs typeface="Tazugane Gothic Medium"/>
              <a:sym typeface="Tazugane Gothic Medium"/>
            </a:endParaRPr>
          </a:p>
        </p:txBody>
      </p:sp>
      <p:sp>
        <p:nvSpPr>
          <p:cNvPr id="3" name="AutoShape 3"/>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4" name="Freeform 4"/>
          <p:cNvSpPr/>
          <p:nvPr/>
        </p:nvSpPr>
        <p:spPr>
          <a:xfrm>
            <a:off x="1841597" y="1495250"/>
            <a:ext cx="14757205" cy="8524264"/>
          </a:xfrm>
          <a:custGeom>
            <a:avLst/>
            <a:gdLst/>
            <a:ahLst/>
            <a:cxnLst/>
            <a:rect l="l" t="t" r="r" b="b"/>
            <a:pathLst>
              <a:path w="14757205" h="8524264">
                <a:moveTo>
                  <a:pt x="0" y="0"/>
                </a:moveTo>
                <a:lnTo>
                  <a:pt x="14757206" y="0"/>
                </a:lnTo>
                <a:lnTo>
                  <a:pt x="14757206" y="8524263"/>
                </a:lnTo>
                <a:lnTo>
                  <a:pt x="0" y="8524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Freeform 5"/>
          <p:cNvSpPr/>
          <p:nvPr/>
        </p:nvSpPr>
        <p:spPr>
          <a:xfrm>
            <a:off x="1689197" y="1342850"/>
            <a:ext cx="14757205" cy="8524264"/>
          </a:xfrm>
          <a:custGeom>
            <a:avLst/>
            <a:gdLst/>
            <a:ahLst/>
            <a:cxnLst/>
            <a:rect l="l" t="t" r="r" b="b"/>
            <a:pathLst>
              <a:path w="14757205" h="8524264">
                <a:moveTo>
                  <a:pt x="0" y="0"/>
                </a:moveTo>
                <a:lnTo>
                  <a:pt x="14757206" y="0"/>
                </a:lnTo>
                <a:lnTo>
                  <a:pt x="14757206" y="8524263"/>
                </a:lnTo>
                <a:lnTo>
                  <a:pt x="0" y="8524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2693858" y="2541438"/>
            <a:ext cx="13052684" cy="1284605"/>
          </a:xfrm>
          <a:prstGeom prst="rect">
            <a:avLst/>
          </a:prstGeom>
        </p:spPr>
        <p:txBody>
          <a:bodyPr lIns="0" tIns="0" rIns="0" bIns="0" rtlCol="0" anchor="t">
            <a:spAutoFit/>
          </a:bodyPr>
          <a:lstStyle/>
          <a:p>
            <a:pPr marL="0" lvl="0" indent="0" algn="ctr">
              <a:lnSpc>
                <a:spcPts val="7420"/>
              </a:lnSpc>
              <a:spcBef>
                <a:spcPct val="0"/>
              </a:spcBef>
            </a:pPr>
            <a:r>
              <a:rPr lang="en-US" sz="5300">
                <a:solidFill>
                  <a:srgbClr val="222222"/>
                </a:solidFill>
                <a:latin typeface="Tazugane Gothic"/>
                <a:ea typeface="Tazugane Gothic"/>
                <a:cs typeface="Tazugane Gothic"/>
                <a:sym typeface="Tazugane Gothic"/>
              </a:rPr>
              <a:t>個人個人のカリキュラムを組んでいるが</a:t>
            </a:r>
          </a:p>
        </p:txBody>
      </p:sp>
      <p:sp>
        <p:nvSpPr>
          <p:cNvPr id="7" name="TextBox 7"/>
          <p:cNvSpPr txBox="1"/>
          <p:nvPr/>
        </p:nvSpPr>
        <p:spPr>
          <a:xfrm>
            <a:off x="2693858" y="3681208"/>
            <a:ext cx="13536742" cy="948978"/>
          </a:xfrm>
          <a:prstGeom prst="rect">
            <a:avLst/>
          </a:prstGeom>
        </p:spPr>
        <p:txBody>
          <a:bodyPr wrap="square" lIns="0" tIns="0" rIns="0" bIns="0" rtlCol="0" anchor="t">
            <a:spAutoFit/>
          </a:bodyPr>
          <a:lstStyle/>
          <a:p>
            <a:pPr marL="0" lvl="0" indent="0" algn="ctr">
              <a:lnSpc>
                <a:spcPts val="7420"/>
              </a:lnSpc>
              <a:spcBef>
                <a:spcPct val="0"/>
              </a:spcBef>
            </a:pPr>
            <a:r>
              <a:rPr lang="en-US" sz="5300" b="1" u="sng" dirty="0" err="1">
                <a:solidFill>
                  <a:srgbClr val="8CADE6"/>
                </a:solidFill>
                <a:latin typeface="Tazugane Gothic Bold"/>
                <a:ea typeface="Tazugane Gothic Bold"/>
                <a:cs typeface="Tazugane Gothic Bold"/>
                <a:sym typeface="Tazugane Gothic Bold"/>
              </a:rPr>
              <a:t>生徒自身で</a:t>
            </a:r>
            <a:r>
              <a:rPr lang="ja-JP" altLang="en-US" sz="5300" b="1" u="sng" dirty="0">
                <a:solidFill>
                  <a:srgbClr val="8CADE6"/>
                </a:solidFill>
                <a:latin typeface="Tazugane Gothic Bold"/>
                <a:ea typeface="Tazugane Gothic Bold"/>
                <a:cs typeface="Tazugane Gothic Bold"/>
                <a:sym typeface="Tazugane Gothic Bold"/>
              </a:rPr>
              <a:t>タスクの</a:t>
            </a:r>
            <a:r>
              <a:rPr lang="en-US" sz="5300" b="1" u="sng" dirty="0" err="1">
                <a:solidFill>
                  <a:srgbClr val="8CADE6"/>
                </a:solidFill>
                <a:latin typeface="Tazugane Gothic Bold"/>
                <a:ea typeface="Tazugane Gothic Bold"/>
                <a:cs typeface="Tazugane Gothic Bold"/>
                <a:sym typeface="Tazugane Gothic Bold"/>
              </a:rPr>
              <a:t>可視化ができていない</a:t>
            </a:r>
            <a:r>
              <a:rPr lang="en-US" sz="5300" b="1" u="sng" dirty="0">
                <a:solidFill>
                  <a:srgbClr val="8CADE6"/>
                </a:solidFill>
                <a:latin typeface="Tazugane Gothic Bold"/>
                <a:ea typeface="Tazugane Gothic Bold"/>
                <a:cs typeface="Tazugane Gothic Bold"/>
                <a:sym typeface="Tazugane Gothic Bold"/>
              </a:rPr>
              <a:t>。</a:t>
            </a:r>
          </a:p>
        </p:txBody>
      </p:sp>
      <p:grpSp>
        <p:nvGrpSpPr>
          <p:cNvPr id="8" name="Group 8"/>
          <p:cNvGrpSpPr/>
          <p:nvPr/>
        </p:nvGrpSpPr>
        <p:grpSpPr>
          <a:xfrm>
            <a:off x="2693858" y="5681182"/>
            <a:ext cx="13052684" cy="3274998"/>
            <a:chOff x="0" y="0"/>
            <a:chExt cx="17403578" cy="4366664"/>
          </a:xfrm>
        </p:grpSpPr>
        <p:sp>
          <p:nvSpPr>
            <p:cNvPr id="9" name="TextBox 9"/>
            <p:cNvSpPr txBox="1"/>
            <p:nvPr/>
          </p:nvSpPr>
          <p:spPr>
            <a:xfrm>
              <a:off x="0" y="1503449"/>
              <a:ext cx="17403578" cy="2863215"/>
            </a:xfrm>
            <a:prstGeom prst="rect">
              <a:avLst/>
            </a:prstGeom>
          </p:spPr>
          <p:txBody>
            <a:bodyPr lIns="0" tIns="0" rIns="0" bIns="0" rtlCol="0" anchor="t">
              <a:spAutoFit/>
            </a:bodyPr>
            <a:lstStyle/>
            <a:p>
              <a:pPr algn="ctr">
                <a:lnSpc>
                  <a:spcPts val="7420"/>
                </a:lnSpc>
              </a:pPr>
              <a:r>
                <a:rPr lang="en-US" sz="5300" b="1" u="sng">
                  <a:solidFill>
                    <a:srgbClr val="597CFF"/>
                  </a:solidFill>
                  <a:latin typeface="Tazugane Gothic Bold"/>
                  <a:ea typeface="Tazugane Gothic Bold"/>
                  <a:cs typeface="Tazugane Gothic Bold"/>
                  <a:sym typeface="Tazugane Gothic Bold"/>
                </a:rPr>
                <a:t>点数が低迷しており</a:t>
              </a:r>
            </a:p>
            <a:p>
              <a:pPr marL="0" lvl="0" indent="0" algn="ctr">
                <a:lnSpc>
                  <a:spcPts val="7420"/>
                </a:lnSpc>
                <a:spcBef>
                  <a:spcPct val="0"/>
                </a:spcBef>
              </a:pPr>
              <a:r>
                <a:rPr lang="en-US" sz="5300" b="1" u="sng">
                  <a:solidFill>
                    <a:srgbClr val="597CFF"/>
                  </a:solidFill>
                  <a:latin typeface="Tazugane Gothic Bold"/>
                  <a:ea typeface="Tazugane Gothic Bold"/>
                  <a:cs typeface="Tazugane Gothic Bold"/>
                  <a:sym typeface="Tazugane Gothic Bold"/>
                </a:rPr>
                <a:t>学習意欲の欠如に繋がっている。</a:t>
              </a:r>
            </a:p>
          </p:txBody>
        </p:sp>
        <p:sp>
          <p:nvSpPr>
            <p:cNvPr id="10" name="TextBox 10"/>
            <p:cNvSpPr txBox="1"/>
            <p:nvPr/>
          </p:nvSpPr>
          <p:spPr>
            <a:xfrm>
              <a:off x="5662256" y="-485775"/>
              <a:ext cx="6282267" cy="1550881"/>
            </a:xfrm>
            <a:prstGeom prst="rect">
              <a:avLst/>
            </a:prstGeom>
          </p:spPr>
          <p:txBody>
            <a:bodyPr lIns="0" tIns="0" rIns="0" bIns="0" rtlCol="0" anchor="t">
              <a:spAutoFit/>
            </a:bodyPr>
            <a:lstStyle/>
            <a:p>
              <a:pPr algn="ctr">
                <a:lnSpc>
                  <a:spcPts val="7420"/>
                </a:lnSpc>
                <a:spcBef>
                  <a:spcPct val="0"/>
                </a:spcBef>
              </a:pPr>
              <a:r>
                <a:rPr lang="en-US" sz="5300">
                  <a:solidFill>
                    <a:srgbClr val="000000"/>
                  </a:solidFill>
                  <a:latin typeface="Tazugane Gothic"/>
                  <a:ea typeface="Tazugane Gothic"/>
                  <a:cs typeface="Tazugane Gothic"/>
                  <a:sym typeface="Tazugane Gothic"/>
                </a:rPr>
                <a:t>それにより、、</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49924"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3" name="Freeform 3"/>
          <p:cNvSpPr/>
          <p:nvPr/>
        </p:nvSpPr>
        <p:spPr>
          <a:xfrm flipH="1">
            <a:off x="-1452304" y="-629292"/>
            <a:ext cx="3590380" cy="11545585"/>
          </a:xfrm>
          <a:custGeom>
            <a:avLst/>
            <a:gdLst/>
            <a:ahLst/>
            <a:cxnLst/>
            <a:rect l="l" t="t" r="r" b="b"/>
            <a:pathLst>
              <a:path w="3590380" h="11545585">
                <a:moveTo>
                  <a:pt x="3590380" y="0"/>
                </a:moveTo>
                <a:lnTo>
                  <a:pt x="0" y="0"/>
                </a:lnTo>
                <a:lnTo>
                  <a:pt x="0" y="11545584"/>
                </a:lnTo>
                <a:lnTo>
                  <a:pt x="3590380" y="11545584"/>
                </a:lnTo>
                <a:lnTo>
                  <a:pt x="359038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4" name="AutoShape 4"/>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5" name="Freeform 5"/>
          <p:cNvSpPr/>
          <p:nvPr/>
        </p:nvSpPr>
        <p:spPr>
          <a:xfrm>
            <a:off x="2547661" y="3665851"/>
            <a:ext cx="13492851" cy="3153954"/>
          </a:xfrm>
          <a:custGeom>
            <a:avLst/>
            <a:gdLst/>
            <a:ahLst/>
            <a:cxnLst/>
            <a:rect l="l" t="t" r="r" b="b"/>
            <a:pathLst>
              <a:path w="13492851" h="3153954">
                <a:moveTo>
                  <a:pt x="0" y="0"/>
                </a:moveTo>
                <a:lnTo>
                  <a:pt x="13492852" y="0"/>
                </a:lnTo>
                <a:lnTo>
                  <a:pt x="13492852" y="3153954"/>
                </a:lnTo>
                <a:lnTo>
                  <a:pt x="0" y="3153954"/>
                </a:lnTo>
                <a:lnTo>
                  <a:pt x="0" y="0"/>
                </a:lnTo>
                <a:close/>
              </a:path>
            </a:pathLst>
          </a:custGeom>
          <a:blipFill>
            <a:blip r:embed="rId4"/>
            <a:stretch>
              <a:fillRect/>
            </a:stretch>
          </a:blipFill>
        </p:spPr>
        <p:txBody>
          <a:bodyPr/>
          <a:lstStyle/>
          <a:p>
            <a:endParaRPr lang="ja-JP" altLang="en-US"/>
          </a:p>
        </p:txBody>
      </p:sp>
      <p:sp>
        <p:nvSpPr>
          <p:cNvPr id="6" name="TextBox 6"/>
          <p:cNvSpPr txBox="1"/>
          <p:nvPr/>
        </p:nvSpPr>
        <p:spPr>
          <a:xfrm>
            <a:off x="1873755" y="1767258"/>
            <a:ext cx="15385545" cy="1482725"/>
          </a:xfrm>
          <a:prstGeom prst="rect">
            <a:avLst/>
          </a:prstGeom>
        </p:spPr>
        <p:txBody>
          <a:bodyPr lIns="0" tIns="0" rIns="0" bIns="0" rtlCol="0" anchor="t">
            <a:spAutoFit/>
          </a:bodyPr>
          <a:lstStyle/>
          <a:p>
            <a:pPr marL="0" lvl="0" indent="0" algn="ctr">
              <a:lnSpc>
                <a:spcPts val="8400"/>
              </a:lnSpc>
              <a:spcBef>
                <a:spcPct val="0"/>
              </a:spcBef>
            </a:pPr>
            <a:r>
              <a:rPr lang="en-US" sz="6000" b="1">
                <a:solidFill>
                  <a:srgbClr val="222222"/>
                </a:solidFill>
                <a:latin typeface="Tazugane Gothic Bold"/>
                <a:ea typeface="Tazugane Gothic Bold"/>
                <a:cs typeface="Tazugane Gothic Bold"/>
                <a:sym typeface="Tazugane Gothic Bold"/>
              </a:rPr>
              <a:t>見える化を実現させる</a:t>
            </a:r>
            <a:r>
              <a:rPr lang="en-US" sz="6000" b="1" u="none" strike="noStrike">
                <a:solidFill>
                  <a:srgbClr val="222222"/>
                </a:solidFill>
                <a:latin typeface="Tazugane Gothic Bold"/>
                <a:ea typeface="Tazugane Gothic Bold"/>
                <a:cs typeface="Tazugane Gothic Bold"/>
                <a:sym typeface="Tazugane Gothic Bold"/>
              </a:rPr>
              <a:t>「タスク管理アプリ」</a:t>
            </a:r>
          </a:p>
        </p:txBody>
      </p:sp>
      <p:sp>
        <p:nvSpPr>
          <p:cNvPr id="7" name="TextBox 7"/>
          <p:cNvSpPr txBox="1"/>
          <p:nvPr/>
        </p:nvSpPr>
        <p:spPr>
          <a:xfrm>
            <a:off x="2173929" y="6816572"/>
            <a:ext cx="14240316" cy="2203808"/>
          </a:xfrm>
          <a:prstGeom prst="rect">
            <a:avLst/>
          </a:prstGeom>
        </p:spPr>
        <p:txBody>
          <a:bodyPr lIns="0" tIns="0" rIns="0" bIns="0" rtlCol="0" anchor="t">
            <a:spAutoFit/>
          </a:bodyPr>
          <a:lstStyle/>
          <a:p>
            <a:pPr algn="ctr">
              <a:lnSpc>
                <a:spcPts val="5887"/>
              </a:lnSpc>
            </a:pPr>
            <a:r>
              <a:rPr lang="en-US" sz="3199" dirty="0" err="1">
                <a:solidFill>
                  <a:srgbClr val="222222"/>
                </a:solidFill>
                <a:latin typeface="Tazugane Gothic"/>
                <a:ea typeface="Tazugane Gothic"/>
                <a:cs typeface="Tazugane Gothic"/>
                <a:sym typeface="Tazugane Gothic"/>
              </a:rPr>
              <a:t>タスクの見える化を実現し、学生自身のモチベーションを向上させます</a:t>
            </a:r>
            <a:r>
              <a:rPr lang="en-US" sz="3199" dirty="0">
                <a:solidFill>
                  <a:srgbClr val="222222"/>
                </a:solidFill>
                <a:latin typeface="Tazugane Gothic"/>
                <a:ea typeface="Tazugane Gothic"/>
                <a:cs typeface="Tazugane Gothic"/>
                <a:sym typeface="Tazugane Gothic"/>
              </a:rPr>
              <a:t>。</a:t>
            </a:r>
          </a:p>
          <a:p>
            <a:pPr algn="ctr">
              <a:lnSpc>
                <a:spcPts val="5887"/>
              </a:lnSpc>
            </a:pPr>
            <a:r>
              <a:rPr lang="en-US" sz="3199" dirty="0" err="1">
                <a:solidFill>
                  <a:srgbClr val="222222"/>
                </a:solidFill>
                <a:latin typeface="Tazugane Gothic"/>
                <a:ea typeface="Tazugane Gothic"/>
                <a:cs typeface="Tazugane Gothic"/>
                <a:sym typeface="Tazugane Gothic"/>
              </a:rPr>
              <a:t>また</a:t>
            </a:r>
            <a:r>
              <a:rPr lang="en-US" sz="3199" dirty="0">
                <a:solidFill>
                  <a:srgbClr val="222222"/>
                </a:solidFill>
                <a:latin typeface="Tazugane Gothic"/>
                <a:ea typeface="Tazugane Gothic"/>
                <a:cs typeface="Tazugane Gothic"/>
                <a:sym typeface="Tazugane Gothic"/>
              </a:rPr>
              <a:t>、</a:t>
            </a:r>
            <a:r>
              <a:rPr lang="ja-JP" altLang="en-US" sz="3199" dirty="0">
                <a:solidFill>
                  <a:srgbClr val="222222"/>
                </a:solidFill>
                <a:latin typeface="Tazugane Gothic"/>
                <a:ea typeface="Tazugane Gothic"/>
                <a:cs typeface="Tazugane Gothic"/>
                <a:sym typeface="Tazugane Gothic"/>
              </a:rPr>
              <a:t>タスクを</a:t>
            </a:r>
            <a:r>
              <a:rPr lang="en-US" sz="3199" dirty="0" err="1">
                <a:solidFill>
                  <a:srgbClr val="222222"/>
                </a:solidFill>
                <a:latin typeface="Tazugane Gothic"/>
                <a:ea typeface="Tazugane Gothic"/>
                <a:cs typeface="Tazugane Gothic"/>
                <a:sym typeface="Tazugane Gothic"/>
              </a:rPr>
              <a:t>可視化することで講師との共有も容易になり</a:t>
            </a:r>
            <a:r>
              <a:rPr lang="en-US" sz="3199" dirty="0">
                <a:solidFill>
                  <a:srgbClr val="222222"/>
                </a:solidFill>
                <a:latin typeface="Tazugane Gothic"/>
                <a:ea typeface="Tazugane Gothic"/>
                <a:cs typeface="Tazugane Gothic"/>
                <a:sym typeface="Tazugane Gothic"/>
              </a:rPr>
              <a:t>、</a:t>
            </a:r>
          </a:p>
          <a:p>
            <a:pPr marL="0" lvl="1" indent="0" algn="ctr">
              <a:lnSpc>
                <a:spcPts val="5887"/>
              </a:lnSpc>
              <a:spcBef>
                <a:spcPct val="0"/>
              </a:spcBef>
            </a:pPr>
            <a:r>
              <a:rPr lang="en-US" sz="3199" dirty="0">
                <a:solidFill>
                  <a:srgbClr val="222222"/>
                </a:solidFill>
                <a:latin typeface="Tazugane Gothic"/>
                <a:ea typeface="Tazugane Gothic"/>
                <a:cs typeface="Tazugane Gothic"/>
                <a:sym typeface="Tazugane Gothic"/>
              </a:rPr>
              <a:t>「</a:t>
            </a:r>
            <a:r>
              <a:rPr lang="en-US" sz="3199" dirty="0" err="1">
                <a:solidFill>
                  <a:srgbClr val="222222"/>
                </a:solidFill>
                <a:latin typeface="Tazugane Gothic"/>
                <a:ea typeface="Tazugane Gothic"/>
                <a:cs typeface="Tazugane Gothic"/>
                <a:sym typeface="Tazugane Gothic"/>
              </a:rPr>
              <a:t>一人一人に寄り添う」をより確実なものにします</a:t>
            </a:r>
            <a:r>
              <a:rPr lang="en-US" sz="3199" dirty="0">
                <a:solidFill>
                  <a:srgbClr val="222222"/>
                </a:solidFill>
                <a:latin typeface="Tazugane Gothic"/>
                <a:ea typeface="Tazugane Gothic"/>
                <a:cs typeface="Tazugane Gothic"/>
                <a:sym typeface="Tazugane Gothic"/>
              </a:rPr>
              <a:t>。</a:t>
            </a:r>
          </a:p>
        </p:txBody>
      </p:sp>
      <p:sp>
        <p:nvSpPr>
          <p:cNvPr id="8" name="TextBox 8"/>
          <p:cNvSpPr txBox="1"/>
          <p:nvPr/>
        </p:nvSpPr>
        <p:spPr>
          <a:xfrm>
            <a:off x="1206535" y="978707"/>
            <a:ext cx="4055472" cy="730969"/>
          </a:xfrm>
          <a:prstGeom prst="rect">
            <a:avLst/>
          </a:prstGeom>
        </p:spPr>
        <p:txBody>
          <a:bodyPr wrap="square"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サポートExとは</a:t>
            </a:r>
            <a:endParaRPr lang="en-US" sz="4100" b="1" dirty="0">
              <a:solidFill>
                <a:srgbClr val="222222"/>
              </a:solidFill>
              <a:latin typeface="Tazugane Gothic Medium"/>
              <a:ea typeface="Tazugane Gothic Medium"/>
              <a:cs typeface="Tazugane Gothic Medium"/>
              <a:sym typeface="Tazugane Gothic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93597" y="994004"/>
            <a:ext cx="6823715" cy="1003935"/>
          </a:xfrm>
          <a:prstGeom prst="rect">
            <a:avLst/>
          </a:prstGeom>
        </p:spPr>
        <p:txBody>
          <a:bodyPr lIns="0" tIns="0" rIns="0" bIns="0" rtlCol="0" anchor="t">
            <a:spAutoFit/>
          </a:bodyPr>
          <a:lstStyle/>
          <a:p>
            <a:pPr algn="l">
              <a:lnSpc>
                <a:spcPts val="5740"/>
              </a:lnSpc>
            </a:pPr>
            <a:r>
              <a:rPr lang="en-US" sz="4100" b="1">
                <a:solidFill>
                  <a:srgbClr val="222222"/>
                </a:solidFill>
                <a:latin typeface="Tazugane Gothic Medium"/>
                <a:ea typeface="Tazugane Gothic Medium"/>
                <a:cs typeface="Tazugane Gothic Medium"/>
                <a:sym typeface="Tazugane Gothic Medium"/>
              </a:rPr>
              <a:t>サポートExの強み</a:t>
            </a:r>
          </a:p>
        </p:txBody>
      </p:sp>
      <p:sp>
        <p:nvSpPr>
          <p:cNvPr id="3" name="AutoShape 3"/>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4" name="Freeform 4"/>
          <p:cNvSpPr/>
          <p:nvPr/>
        </p:nvSpPr>
        <p:spPr>
          <a:xfrm>
            <a:off x="16149924"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5" name="TextBox 5"/>
          <p:cNvSpPr txBox="1"/>
          <p:nvPr/>
        </p:nvSpPr>
        <p:spPr>
          <a:xfrm>
            <a:off x="1806256" y="2154377"/>
            <a:ext cx="14599289" cy="1897955"/>
          </a:xfrm>
          <a:prstGeom prst="rect">
            <a:avLst/>
          </a:prstGeom>
        </p:spPr>
        <p:txBody>
          <a:bodyPr lIns="0" tIns="0" rIns="0" bIns="0" rtlCol="0" anchor="t">
            <a:spAutoFit/>
          </a:bodyPr>
          <a:lstStyle/>
          <a:p>
            <a:pPr marL="0" lvl="0" indent="0" algn="ctr">
              <a:lnSpc>
                <a:spcPts val="7420"/>
              </a:lnSpc>
              <a:spcBef>
                <a:spcPct val="0"/>
              </a:spcBef>
            </a:pPr>
            <a:r>
              <a:rPr lang="en-US" sz="5300" b="1" u="none" strike="noStrike" dirty="0">
                <a:solidFill>
                  <a:srgbClr val="222222"/>
                </a:solidFill>
                <a:latin typeface="Tazugane Gothic Bold"/>
                <a:ea typeface="Tazugane Gothic Bold"/>
                <a:cs typeface="Tazugane Gothic Bold"/>
                <a:sym typeface="Tazugane Gothic Bold"/>
              </a:rPr>
              <a:t>「</a:t>
            </a:r>
            <a:r>
              <a:rPr lang="en-US" sz="5300" b="1" u="none" strike="noStrike" dirty="0" err="1">
                <a:solidFill>
                  <a:srgbClr val="222222"/>
                </a:solidFill>
                <a:latin typeface="Tazugane Gothic Bold"/>
                <a:ea typeface="Tazugane Gothic Bold"/>
                <a:cs typeface="Tazugane Gothic Bold"/>
                <a:sym typeface="Tazugane Gothic Bold"/>
              </a:rPr>
              <a:t>責任感</a:t>
            </a:r>
            <a:r>
              <a:rPr lang="en-US" sz="5300" b="1" u="none" strike="noStrike" dirty="0">
                <a:solidFill>
                  <a:srgbClr val="222222"/>
                </a:solidFill>
                <a:latin typeface="Tazugane Gothic Bold"/>
                <a:ea typeface="Tazugane Gothic Bold"/>
                <a:cs typeface="Tazugane Gothic Bold"/>
                <a:sym typeface="Tazugane Gothic Bold"/>
              </a:rPr>
              <a:t>」</a:t>
            </a:r>
            <a:r>
              <a:rPr lang="ja-JP" altLang="en-US" sz="5300" b="1" u="none" strike="noStrike" dirty="0">
                <a:solidFill>
                  <a:srgbClr val="222222"/>
                </a:solidFill>
                <a:latin typeface="Tazugane Gothic Bold"/>
                <a:ea typeface="Tazugane Gothic Bold"/>
                <a:cs typeface="Tazugane Gothic Bold"/>
                <a:sym typeface="Tazugane Gothic Bold"/>
              </a:rPr>
              <a:t>と</a:t>
            </a:r>
            <a:r>
              <a:rPr lang="en-US" sz="5300" b="1" u="none" strike="noStrike" dirty="0">
                <a:solidFill>
                  <a:srgbClr val="222222"/>
                </a:solidFill>
                <a:latin typeface="Tazugane Gothic Bold"/>
                <a:ea typeface="Tazugane Gothic Bold"/>
                <a:cs typeface="Tazugane Gothic Bold"/>
                <a:sym typeface="Tazugane Gothic Bold"/>
              </a:rPr>
              <a:t>「</a:t>
            </a:r>
            <a:r>
              <a:rPr lang="en-US" sz="5300" b="1" u="none" strike="noStrike" dirty="0" err="1">
                <a:solidFill>
                  <a:srgbClr val="222222"/>
                </a:solidFill>
                <a:latin typeface="Tazugane Gothic Bold"/>
                <a:ea typeface="Tazugane Gothic Bold"/>
                <a:cs typeface="Tazugane Gothic Bold"/>
                <a:sym typeface="Tazugane Gothic Bold"/>
              </a:rPr>
              <a:t>達成感」の両面から</a:t>
            </a:r>
            <a:endParaRPr lang="en-US" sz="5300" b="1" u="none" strike="noStrike" dirty="0">
              <a:solidFill>
                <a:srgbClr val="222222"/>
              </a:solidFill>
              <a:latin typeface="Tazugane Gothic Bold"/>
              <a:ea typeface="Tazugane Gothic Bold"/>
              <a:cs typeface="Tazugane Gothic Bold"/>
              <a:sym typeface="Tazugane Gothic Bold"/>
            </a:endParaRPr>
          </a:p>
          <a:p>
            <a:pPr marL="0" lvl="0" indent="0" algn="ctr">
              <a:lnSpc>
                <a:spcPts val="7420"/>
              </a:lnSpc>
              <a:spcBef>
                <a:spcPct val="0"/>
              </a:spcBef>
            </a:pPr>
            <a:r>
              <a:rPr lang="en-US" sz="5300" b="1" u="none" strike="noStrike" dirty="0" err="1">
                <a:solidFill>
                  <a:srgbClr val="222222"/>
                </a:solidFill>
                <a:latin typeface="Tazugane Gothic Bold"/>
                <a:ea typeface="Tazugane Gothic Bold"/>
                <a:cs typeface="Tazugane Gothic Bold"/>
                <a:sym typeface="Tazugane Gothic Bold"/>
              </a:rPr>
              <a:t>モチベーションの土台を作り上げる</a:t>
            </a:r>
            <a:r>
              <a:rPr lang="en-US" sz="5300" b="1" u="none" strike="noStrike" dirty="0">
                <a:solidFill>
                  <a:srgbClr val="222222"/>
                </a:solidFill>
                <a:latin typeface="Tazugane Gothic Bold"/>
                <a:ea typeface="Tazugane Gothic Bold"/>
                <a:cs typeface="Tazugane Gothic Bold"/>
                <a:sym typeface="Tazugane Gothic Bold"/>
              </a:rPr>
              <a:t>。</a:t>
            </a:r>
          </a:p>
        </p:txBody>
      </p:sp>
      <p:sp>
        <p:nvSpPr>
          <p:cNvPr id="6" name="Freeform 6"/>
          <p:cNvSpPr/>
          <p:nvPr/>
        </p:nvSpPr>
        <p:spPr>
          <a:xfrm flipH="1">
            <a:off x="-1452304" y="-629292"/>
            <a:ext cx="3590380" cy="11545585"/>
          </a:xfrm>
          <a:custGeom>
            <a:avLst/>
            <a:gdLst/>
            <a:ahLst/>
            <a:cxnLst/>
            <a:rect l="l" t="t" r="r" b="b"/>
            <a:pathLst>
              <a:path w="3590380" h="11545585">
                <a:moveTo>
                  <a:pt x="3590380" y="0"/>
                </a:moveTo>
                <a:lnTo>
                  <a:pt x="0" y="0"/>
                </a:lnTo>
                <a:lnTo>
                  <a:pt x="0" y="11545584"/>
                </a:lnTo>
                <a:lnTo>
                  <a:pt x="3590380" y="11545584"/>
                </a:lnTo>
                <a:lnTo>
                  <a:pt x="359038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7" name="Freeform 7"/>
          <p:cNvSpPr/>
          <p:nvPr/>
        </p:nvSpPr>
        <p:spPr>
          <a:xfrm>
            <a:off x="1715630" y="4751874"/>
            <a:ext cx="6750000" cy="4114800"/>
          </a:xfrm>
          <a:custGeom>
            <a:avLst/>
            <a:gdLst/>
            <a:ahLst/>
            <a:cxnLst/>
            <a:rect l="l" t="t" r="r" b="b"/>
            <a:pathLst>
              <a:path w="6750000" h="4114800">
                <a:moveTo>
                  <a:pt x="0" y="0"/>
                </a:moveTo>
                <a:lnTo>
                  <a:pt x="6750000" y="0"/>
                </a:lnTo>
                <a:lnTo>
                  <a:pt x="67500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8" name="TextBox 8"/>
          <p:cNvSpPr txBox="1"/>
          <p:nvPr/>
        </p:nvSpPr>
        <p:spPr>
          <a:xfrm>
            <a:off x="2003824" y="6033558"/>
            <a:ext cx="2506949" cy="1284732"/>
          </a:xfrm>
          <a:prstGeom prst="rect">
            <a:avLst/>
          </a:prstGeom>
        </p:spPr>
        <p:txBody>
          <a:bodyPr lIns="0" tIns="0" rIns="0" bIns="0" rtlCol="0" anchor="t">
            <a:spAutoFit/>
          </a:bodyPr>
          <a:lstStyle/>
          <a:p>
            <a:pPr algn="ctr">
              <a:lnSpc>
                <a:spcPts val="4154"/>
              </a:lnSpc>
            </a:pPr>
            <a:r>
              <a:rPr lang="en-US" sz="3100" b="1">
                <a:solidFill>
                  <a:srgbClr val="222222"/>
                </a:solidFill>
                <a:latin typeface="Tazugane Gothic Semi-Bold"/>
                <a:ea typeface="Tazugane Gothic Semi-Bold"/>
                <a:cs typeface="Tazugane Gothic Semi-Bold"/>
                <a:sym typeface="Tazugane Gothic Semi-Bold"/>
              </a:rPr>
              <a:t>自分で追加した責任</a:t>
            </a:r>
          </a:p>
        </p:txBody>
      </p:sp>
      <p:sp>
        <p:nvSpPr>
          <p:cNvPr id="9" name="TextBox 9"/>
          <p:cNvSpPr txBox="1"/>
          <p:nvPr/>
        </p:nvSpPr>
        <p:spPr>
          <a:xfrm>
            <a:off x="5621432" y="6033558"/>
            <a:ext cx="2641200" cy="1284732"/>
          </a:xfrm>
          <a:prstGeom prst="rect">
            <a:avLst/>
          </a:prstGeom>
        </p:spPr>
        <p:txBody>
          <a:bodyPr lIns="0" tIns="0" rIns="0" bIns="0" rtlCol="0" anchor="t">
            <a:spAutoFit/>
          </a:bodyPr>
          <a:lstStyle/>
          <a:p>
            <a:pPr algn="ctr">
              <a:lnSpc>
                <a:spcPts val="4154"/>
              </a:lnSpc>
            </a:pPr>
            <a:r>
              <a:rPr lang="en-US" sz="3100" b="1" dirty="0" err="1">
                <a:solidFill>
                  <a:srgbClr val="222222"/>
                </a:solidFill>
                <a:latin typeface="Tazugane Gothic Semi-Bold"/>
                <a:ea typeface="Tazugane Gothic Semi-Bold"/>
                <a:cs typeface="Tazugane Gothic Semi-Bold"/>
                <a:sym typeface="Tazugane Gothic Semi-Bold"/>
              </a:rPr>
              <a:t>自分で掴んだ達成</a:t>
            </a:r>
            <a:endParaRPr lang="en-US" sz="3100" b="1" dirty="0">
              <a:solidFill>
                <a:srgbClr val="222222"/>
              </a:solidFill>
              <a:latin typeface="Tazugane Gothic Semi-Bold"/>
              <a:ea typeface="Tazugane Gothic Semi-Bold"/>
              <a:cs typeface="Tazugane Gothic Semi-Bold"/>
              <a:sym typeface="Tazugane Gothic Semi-Bold"/>
            </a:endParaRPr>
          </a:p>
        </p:txBody>
      </p:sp>
      <p:sp>
        <p:nvSpPr>
          <p:cNvPr id="10" name="TextBox 10"/>
          <p:cNvSpPr txBox="1"/>
          <p:nvPr/>
        </p:nvSpPr>
        <p:spPr>
          <a:xfrm>
            <a:off x="9689489" y="4837189"/>
            <a:ext cx="5995795" cy="3228341"/>
          </a:xfrm>
          <a:prstGeom prst="rect">
            <a:avLst/>
          </a:prstGeom>
        </p:spPr>
        <p:txBody>
          <a:bodyPr lIns="0" tIns="0" rIns="0" bIns="0" rtlCol="0" anchor="t">
            <a:spAutoFit/>
          </a:bodyPr>
          <a:lstStyle/>
          <a:p>
            <a:pPr marL="0" lvl="1" indent="0" algn="l">
              <a:lnSpc>
                <a:spcPts val="4759"/>
              </a:lnSpc>
              <a:spcBef>
                <a:spcPct val="0"/>
              </a:spcBef>
            </a:pPr>
            <a:r>
              <a:rPr lang="en-US" sz="3399">
                <a:solidFill>
                  <a:srgbClr val="222222"/>
                </a:solidFill>
                <a:latin typeface="Tazugane Gothic"/>
                <a:ea typeface="Tazugane Gothic"/>
                <a:cs typeface="Tazugane Gothic"/>
                <a:sym typeface="Tazugane Gothic"/>
              </a:rPr>
              <a:t>「自分で追加したんだから」「自分がやり遂げたんだ」という</a:t>
            </a:r>
            <a:r>
              <a:rPr lang="en-US" sz="3399" b="1">
                <a:solidFill>
                  <a:srgbClr val="597CFF"/>
                </a:solidFill>
                <a:latin typeface="Tazugane Gothic Bold"/>
                <a:ea typeface="Tazugane Gothic Bold"/>
                <a:cs typeface="Tazugane Gothic Bold"/>
                <a:sym typeface="Tazugane Gothic Bold"/>
              </a:rPr>
              <a:t>自分自身</a:t>
            </a:r>
            <a:r>
              <a:rPr lang="en-US" sz="3399">
                <a:solidFill>
                  <a:srgbClr val="222222"/>
                </a:solidFill>
                <a:latin typeface="Tazugane Gothic"/>
                <a:ea typeface="Tazugane Gothic"/>
                <a:cs typeface="Tazugane Gothic"/>
                <a:sym typeface="Tazugane Gothic"/>
              </a:rPr>
              <a:t>を意識づけることで勉強に対するモチベーションを向上させます。</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49924"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3">
              <a:extLst>
                <a:ext uri="{96DAC541-7B7A-43D3-8B79-37D633B846F1}">
                  <asvg:svgBlip xmlns:asvg="http://schemas.microsoft.com/office/drawing/2016/SVG/main" r:embed="rId4"/>
                </a:ext>
              </a:extLst>
            </a:blip>
            <a:stretch>
              <a:fillRect l="-456701"/>
            </a:stretch>
          </a:blipFill>
        </p:spPr>
        <p:txBody>
          <a:bodyPr/>
          <a:lstStyle/>
          <a:p>
            <a:endParaRPr lang="ja-JP" altLang="en-US"/>
          </a:p>
        </p:txBody>
      </p:sp>
      <p:sp>
        <p:nvSpPr>
          <p:cNvPr id="3" name="Freeform 3"/>
          <p:cNvSpPr/>
          <p:nvPr/>
        </p:nvSpPr>
        <p:spPr>
          <a:xfrm flipH="1">
            <a:off x="-1452304" y="-629292"/>
            <a:ext cx="3590380" cy="11545585"/>
          </a:xfrm>
          <a:custGeom>
            <a:avLst/>
            <a:gdLst/>
            <a:ahLst/>
            <a:cxnLst/>
            <a:rect l="l" t="t" r="r" b="b"/>
            <a:pathLst>
              <a:path w="3590380" h="11545585">
                <a:moveTo>
                  <a:pt x="3590380" y="0"/>
                </a:moveTo>
                <a:lnTo>
                  <a:pt x="0" y="0"/>
                </a:lnTo>
                <a:lnTo>
                  <a:pt x="0" y="11545584"/>
                </a:lnTo>
                <a:lnTo>
                  <a:pt x="3590380" y="11545584"/>
                </a:lnTo>
                <a:lnTo>
                  <a:pt x="3590380" y="0"/>
                </a:lnTo>
                <a:close/>
              </a:path>
            </a:pathLst>
          </a:custGeom>
          <a:blipFill>
            <a:blip r:embed="rId3">
              <a:extLst>
                <a:ext uri="{96DAC541-7B7A-43D3-8B79-37D633B846F1}">
                  <asvg:svgBlip xmlns:asvg="http://schemas.microsoft.com/office/drawing/2016/SVG/main" r:embed="rId4"/>
                </a:ext>
              </a:extLst>
            </a:blip>
            <a:stretch>
              <a:fillRect l="-456701"/>
            </a:stretch>
          </a:blipFill>
        </p:spPr>
        <p:txBody>
          <a:bodyPr/>
          <a:lstStyle/>
          <a:p>
            <a:endParaRPr lang="ja-JP" altLang="en-US"/>
          </a:p>
        </p:txBody>
      </p:sp>
      <p:sp>
        <p:nvSpPr>
          <p:cNvPr id="4" name="TextBox 4"/>
          <p:cNvSpPr txBox="1"/>
          <p:nvPr/>
        </p:nvSpPr>
        <p:spPr>
          <a:xfrm>
            <a:off x="1192803" y="1030635"/>
            <a:ext cx="6823715"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サポートExのこだわり</a:t>
            </a:r>
            <a:endParaRPr lang="en-US" sz="4100" b="1" dirty="0">
              <a:solidFill>
                <a:srgbClr val="222222"/>
              </a:solidFill>
              <a:latin typeface="Tazugane Gothic Medium"/>
              <a:ea typeface="Tazugane Gothic Medium"/>
              <a:cs typeface="Tazugane Gothic Medium"/>
              <a:sym typeface="Tazugane Gothic Medium"/>
            </a:endParaRPr>
          </a:p>
        </p:txBody>
      </p:sp>
      <p:sp>
        <p:nvSpPr>
          <p:cNvPr id="5" name="AutoShape 5"/>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grpSp>
        <p:nvGrpSpPr>
          <p:cNvPr id="6" name="Group 6"/>
          <p:cNvGrpSpPr/>
          <p:nvPr/>
        </p:nvGrpSpPr>
        <p:grpSpPr>
          <a:xfrm>
            <a:off x="1192803" y="1732922"/>
            <a:ext cx="14251711" cy="2197716"/>
            <a:chOff x="0" y="-811772"/>
            <a:chExt cx="19002280" cy="2930287"/>
          </a:xfrm>
        </p:grpSpPr>
        <p:sp>
          <p:nvSpPr>
            <p:cNvPr id="7" name="TextBox 7"/>
            <p:cNvSpPr txBox="1"/>
            <p:nvPr/>
          </p:nvSpPr>
          <p:spPr>
            <a:xfrm>
              <a:off x="2921635" y="-409575"/>
              <a:ext cx="16080645" cy="1358965"/>
            </a:xfrm>
            <a:prstGeom prst="rect">
              <a:avLst/>
            </a:prstGeom>
          </p:spPr>
          <p:txBody>
            <a:bodyPr lIns="0" tIns="0" rIns="0" bIns="0" rtlCol="0" anchor="t">
              <a:spAutoFit/>
            </a:bodyPr>
            <a:lstStyle/>
            <a:p>
              <a:pPr algn="l">
                <a:lnSpc>
                  <a:spcPts val="6327"/>
                </a:lnSpc>
              </a:pPr>
              <a:r>
                <a:rPr lang="en-US" sz="4519" b="1">
                  <a:solidFill>
                    <a:srgbClr val="222222"/>
                  </a:solidFill>
                  <a:latin typeface="Tazugane Gothic Bold"/>
                  <a:ea typeface="Tazugane Gothic Bold"/>
                  <a:cs typeface="Tazugane Gothic Bold"/>
                  <a:sym typeface="Tazugane Gothic Bold"/>
                </a:rPr>
                <a:t>画面遷移なし</a:t>
              </a:r>
            </a:p>
          </p:txBody>
        </p:sp>
        <p:sp>
          <p:nvSpPr>
            <p:cNvPr id="8" name="TextBox 8"/>
            <p:cNvSpPr txBox="1"/>
            <p:nvPr/>
          </p:nvSpPr>
          <p:spPr>
            <a:xfrm>
              <a:off x="2921635" y="1092564"/>
              <a:ext cx="16080644" cy="1025921"/>
            </a:xfrm>
            <a:prstGeom prst="rect">
              <a:avLst/>
            </a:prstGeom>
          </p:spPr>
          <p:txBody>
            <a:bodyPr lIns="0" tIns="0" rIns="0" bIns="0" rtlCol="0" anchor="t">
              <a:spAutoFit/>
            </a:bodyPr>
            <a:lstStyle/>
            <a:p>
              <a:pPr marL="0" lvl="1" indent="0" algn="l">
                <a:lnSpc>
                  <a:spcPts val="3013"/>
                </a:lnSpc>
                <a:spcBef>
                  <a:spcPct val="0"/>
                </a:spcBef>
              </a:pPr>
              <a:r>
                <a:rPr lang="en-US" sz="2152" dirty="0" err="1">
                  <a:solidFill>
                    <a:srgbClr val="222222"/>
                  </a:solidFill>
                  <a:latin typeface="Tazugane Gothic"/>
                  <a:ea typeface="Tazugane Gothic"/>
                  <a:cs typeface="Tazugane Gothic"/>
                  <a:sym typeface="Tazugane Gothic"/>
                </a:rPr>
                <a:t>画面遷移を無くすことで、タスク管理にかかる所要時間を削減</a:t>
              </a:r>
              <a:r>
                <a:rPr lang="ja-JP" altLang="en-US" sz="2152" dirty="0">
                  <a:solidFill>
                    <a:srgbClr val="222222"/>
                  </a:solidFill>
                  <a:latin typeface="Tazugane Gothic"/>
                  <a:ea typeface="Tazugane Gothic"/>
                  <a:cs typeface="Tazugane Gothic"/>
                  <a:sym typeface="Tazugane Gothic"/>
                </a:rPr>
                <a:t>し</a:t>
              </a:r>
              <a:r>
                <a:rPr lang="en-US" sz="2152" dirty="0">
                  <a:solidFill>
                    <a:srgbClr val="222222"/>
                  </a:solidFill>
                  <a:latin typeface="Tazugane Gothic"/>
                  <a:ea typeface="Tazugane Gothic"/>
                  <a:cs typeface="Tazugane Gothic"/>
                  <a:sym typeface="Tazugane Gothic"/>
                </a:rPr>
                <a:t>、</a:t>
              </a:r>
            </a:p>
            <a:p>
              <a:pPr marL="0" lvl="1" indent="0" algn="l">
                <a:lnSpc>
                  <a:spcPts val="3013"/>
                </a:lnSpc>
                <a:spcBef>
                  <a:spcPct val="0"/>
                </a:spcBef>
              </a:pPr>
              <a:r>
                <a:rPr lang="en-US" sz="2152" dirty="0" err="1">
                  <a:solidFill>
                    <a:srgbClr val="222222"/>
                  </a:solidFill>
                  <a:latin typeface="Tazugane Gothic"/>
                  <a:ea typeface="Tazugane Gothic"/>
                  <a:cs typeface="Tazugane Gothic"/>
                  <a:sym typeface="Tazugane Gothic"/>
                </a:rPr>
                <a:t>現状把握のための相談や授業にかける時間に</a:t>
              </a:r>
              <a:r>
                <a:rPr lang="ja-JP" altLang="en-US" sz="2152" dirty="0">
                  <a:solidFill>
                    <a:srgbClr val="222222"/>
                  </a:solidFill>
                  <a:latin typeface="Tazugane Gothic"/>
                  <a:ea typeface="Tazugane Gothic"/>
                  <a:cs typeface="Tazugane Gothic"/>
                  <a:sym typeface="Tazugane Gothic"/>
                </a:rPr>
                <a:t>回す</a:t>
              </a:r>
              <a:r>
                <a:rPr lang="en-US" sz="2152" dirty="0" err="1">
                  <a:solidFill>
                    <a:srgbClr val="222222"/>
                  </a:solidFill>
                  <a:latin typeface="Tazugane Gothic"/>
                  <a:ea typeface="Tazugane Gothic"/>
                  <a:cs typeface="Tazugane Gothic"/>
                  <a:sym typeface="Tazugane Gothic"/>
                </a:rPr>
                <a:t>ことができます</a:t>
              </a:r>
              <a:r>
                <a:rPr lang="en-US" sz="2152" dirty="0">
                  <a:solidFill>
                    <a:srgbClr val="222222"/>
                  </a:solidFill>
                  <a:latin typeface="Tazugane Gothic"/>
                  <a:ea typeface="Tazugane Gothic"/>
                  <a:cs typeface="Tazugane Gothic"/>
                  <a:sym typeface="Tazugane Gothic"/>
                </a:rPr>
                <a:t>。</a:t>
              </a:r>
            </a:p>
          </p:txBody>
        </p:sp>
        <p:sp>
          <p:nvSpPr>
            <p:cNvPr id="9" name="TextBox 9"/>
            <p:cNvSpPr txBox="1"/>
            <p:nvPr/>
          </p:nvSpPr>
          <p:spPr>
            <a:xfrm>
              <a:off x="0" y="-811772"/>
              <a:ext cx="2301245" cy="2930287"/>
            </a:xfrm>
            <a:prstGeom prst="rect">
              <a:avLst/>
            </a:prstGeom>
          </p:spPr>
          <p:txBody>
            <a:bodyPr lIns="0" tIns="0" rIns="0" bIns="0" rtlCol="0" anchor="t">
              <a:spAutoFit/>
            </a:bodyPr>
            <a:lstStyle/>
            <a:p>
              <a:pPr algn="r">
                <a:lnSpc>
                  <a:spcPts val="14011"/>
                </a:lnSpc>
              </a:pPr>
              <a:r>
                <a:rPr lang="en-US" sz="10008" b="1">
                  <a:solidFill>
                    <a:srgbClr val="7790EB"/>
                  </a:solidFill>
                  <a:latin typeface="Tazugane Gothic Bold"/>
                  <a:ea typeface="Tazugane Gothic Bold"/>
                  <a:cs typeface="Tazugane Gothic Bold"/>
                  <a:sym typeface="Tazugane Gothic Bold"/>
                </a:rPr>
                <a:t>1</a:t>
              </a:r>
            </a:p>
          </p:txBody>
        </p:sp>
      </p:grpSp>
      <p:grpSp>
        <p:nvGrpSpPr>
          <p:cNvPr id="10" name="Group 10"/>
          <p:cNvGrpSpPr/>
          <p:nvPr/>
        </p:nvGrpSpPr>
        <p:grpSpPr>
          <a:xfrm>
            <a:off x="1192803" y="4034983"/>
            <a:ext cx="15190197" cy="2197716"/>
            <a:chOff x="0" y="-848217"/>
            <a:chExt cx="20253594" cy="2930287"/>
          </a:xfrm>
        </p:grpSpPr>
        <p:sp>
          <p:nvSpPr>
            <p:cNvPr id="11" name="TextBox 11"/>
            <p:cNvSpPr txBox="1"/>
            <p:nvPr/>
          </p:nvSpPr>
          <p:spPr>
            <a:xfrm>
              <a:off x="2921635" y="-409575"/>
              <a:ext cx="16080645" cy="1358965"/>
            </a:xfrm>
            <a:prstGeom prst="rect">
              <a:avLst/>
            </a:prstGeom>
          </p:spPr>
          <p:txBody>
            <a:bodyPr lIns="0" tIns="0" rIns="0" bIns="0" rtlCol="0" anchor="t">
              <a:spAutoFit/>
            </a:bodyPr>
            <a:lstStyle/>
            <a:p>
              <a:pPr algn="l">
                <a:lnSpc>
                  <a:spcPts val="6327"/>
                </a:lnSpc>
              </a:pPr>
              <a:r>
                <a:rPr lang="en-US" sz="4519" b="1">
                  <a:solidFill>
                    <a:srgbClr val="222222"/>
                  </a:solidFill>
                  <a:latin typeface="Tazugane Gothic Bold"/>
                  <a:ea typeface="Tazugane Gothic Bold"/>
                  <a:cs typeface="Tazugane Gothic Bold"/>
                  <a:sym typeface="Tazugane Gothic Bold"/>
                </a:rPr>
                <a:t>直感的に使用できるUI</a:t>
              </a:r>
            </a:p>
          </p:txBody>
        </p:sp>
        <p:sp>
          <p:nvSpPr>
            <p:cNvPr id="12" name="TextBox 12"/>
            <p:cNvSpPr txBox="1"/>
            <p:nvPr/>
          </p:nvSpPr>
          <p:spPr>
            <a:xfrm>
              <a:off x="2921633" y="1092564"/>
              <a:ext cx="17331961" cy="512961"/>
            </a:xfrm>
            <a:prstGeom prst="rect">
              <a:avLst/>
            </a:prstGeom>
          </p:spPr>
          <p:txBody>
            <a:bodyPr wrap="square" lIns="0" tIns="0" rIns="0" bIns="0" rtlCol="0" anchor="t">
              <a:spAutoFit/>
            </a:bodyPr>
            <a:lstStyle/>
            <a:p>
              <a:pPr marL="0" lvl="1" indent="0" algn="l">
                <a:lnSpc>
                  <a:spcPts val="3013"/>
                </a:lnSpc>
                <a:spcBef>
                  <a:spcPct val="0"/>
                </a:spcBef>
              </a:pPr>
              <a:r>
                <a:rPr lang="en-US" sz="2152" dirty="0">
                  <a:solidFill>
                    <a:srgbClr val="222222"/>
                  </a:solidFill>
                  <a:latin typeface="Tazugane Gothic"/>
                  <a:ea typeface="Tazugane Gothic"/>
                  <a:cs typeface="Tazugane Gothic"/>
                  <a:sym typeface="Tazugane Gothic"/>
                </a:rPr>
                <a:t>取扱説明書が無くても、小学１年生から高校３年生まで誰でも初見で使用できる</a:t>
              </a:r>
              <a:r>
                <a:rPr lang="en-US" altLang="ja-JP" sz="2152" dirty="0">
                  <a:solidFill>
                    <a:srgbClr val="222222"/>
                  </a:solidFill>
                  <a:latin typeface="Tazugane Gothic"/>
                  <a:ea typeface="Tazugane Gothic"/>
                  <a:cs typeface="Tazugane Gothic"/>
                  <a:sym typeface="Tazugane Gothic"/>
                </a:rPr>
                <a:t>UI</a:t>
              </a:r>
              <a:r>
                <a:rPr lang="en-US" sz="2152" dirty="0">
                  <a:solidFill>
                    <a:srgbClr val="222222"/>
                  </a:solidFill>
                  <a:latin typeface="Tazugane Gothic"/>
                  <a:ea typeface="Tazugane Gothic"/>
                  <a:cs typeface="Tazugane Gothic"/>
                  <a:sym typeface="Tazugane Gothic"/>
                </a:rPr>
                <a:t>に仕上げました。</a:t>
              </a:r>
            </a:p>
          </p:txBody>
        </p:sp>
        <p:sp>
          <p:nvSpPr>
            <p:cNvPr id="13" name="TextBox 13"/>
            <p:cNvSpPr txBox="1"/>
            <p:nvPr/>
          </p:nvSpPr>
          <p:spPr>
            <a:xfrm>
              <a:off x="0" y="-848217"/>
              <a:ext cx="2301245" cy="2930287"/>
            </a:xfrm>
            <a:prstGeom prst="rect">
              <a:avLst/>
            </a:prstGeom>
          </p:spPr>
          <p:txBody>
            <a:bodyPr lIns="0" tIns="0" rIns="0" bIns="0" rtlCol="0" anchor="t">
              <a:spAutoFit/>
            </a:bodyPr>
            <a:lstStyle/>
            <a:p>
              <a:pPr algn="r">
                <a:lnSpc>
                  <a:spcPts val="14011"/>
                </a:lnSpc>
              </a:pPr>
              <a:r>
                <a:rPr lang="en-US" sz="10008" b="1">
                  <a:solidFill>
                    <a:srgbClr val="7790EB"/>
                  </a:solidFill>
                  <a:latin typeface="Tazugane Gothic Bold"/>
                  <a:ea typeface="Tazugane Gothic Bold"/>
                  <a:cs typeface="Tazugane Gothic Bold"/>
                  <a:sym typeface="Tazugane Gothic Bold"/>
                </a:rPr>
                <a:t>2</a:t>
              </a:r>
            </a:p>
          </p:txBody>
        </p:sp>
      </p:grpSp>
      <p:grpSp>
        <p:nvGrpSpPr>
          <p:cNvPr id="14" name="Group 14"/>
          <p:cNvGrpSpPr/>
          <p:nvPr/>
        </p:nvGrpSpPr>
        <p:grpSpPr>
          <a:xfrm>
            <a:off x="1192803" y="7000540"/>
            <a:ext cx="14251710" cy="1682263"/>
            <a:chOff x="0" y="0"/>
            <a:chExt cx="19002279" cy="2243017"/>
          </a:xfrm>
        </p:grpSpPr>
        <p:sp>
          <p:nvSpPr>
            <p:cNvPr id="15" name="TextBox 15"/>
            <p:cNvSpPr txBox="1"/>
            <p:nvPr/>
          </p:nvSpPr>
          <p:spPr>
            <a:xfrm>
              <a:off x="2921635" y="-409575"/>
              <a:ext cx="16080645" cy="1358965"/>
            </a:xfrm>
            <a:prstGeom prst="rect">
              <a:avLst/>
            </a:prstGeom>
          </p:spPr>
          <p:txBody>
            <a:bodyPr lIns="0" tIns="0" rIns="0" bIns="0" rtlCol="0" anchor="t">
              <a:spAutoFit/>
            </a:bodyPr>
            <a:lstStyle/>
            <a:p>
              <a:pPr algn="l">
                <a:lnSpc>
                  <a:spcPts val="6327"/>
                </a:lnSpc>
              </a:pPr>
              <a:r>
                <a:rPr lang="en-US" sz="4519" b="1">
                  <a:solidFill>
                    <a:srgbClr val="222222"/>
                  </a:solidFill>
                  <a:latin typeface="Tazugane Gothic Bold"/>
                  <a:ea typeface="Tazugane Gothic Bold"/>
                  <a:cs typeface="Tazugane Gothic Bold"/>
                  <a:sym typeface="Tazugane Gothic Bold"/>
                </a:rPr>
                <a:t>誰でも同じデザイン</a:t>
              </a:r>
            </a:p>
          </p:txBody>
        </p:sp>
        <p:sp>
          <p:nvSpPr>
            <p:cNvPr id="16" name="TextBox 16"/>
            <p:cNvSpPr txBox="1"/>
            <p:nvPr/>
          </p:nvSpPr>
          <p:spPr>
            <a:xfrm>
              <a:off x="2921635" y="1104536"/>
              <a:ext cx="16080645" cy="1138481"/>
            </a:xfrm>
            <a:prstGeom prst="rect">
              <a:avLst/>
            </a:prstGeom>
          </p:spPr>
          <p:txBody>
            <a:bodyPr lIns="0" tIns="0" rIns="0" bIns="0" rtlCol="0" anchor="t">
              <a:spAutoFit/>
            </a:bodyPr>
            <a:lstStyle/>
            <a:p>
              <a:pPr marL="0" lvl="1" indent="0" algn="l">
                <a:lnSpc>
                  <a:spcPts val="3013"/>
                </a:lnSpc>
                <a:spcBef>
                  <a:spcPct val="0"/>
                </a:spcBef>
              </a:pPr>
              <a:r>
                <a:rPr lang="en-US" sz="2152" dirty="0" err="1">
                  <a:solidFill>
                    <a:srgbClr val="222222"/>
                  </a:solidFill>
                  <a:latin typeface="Tazugane Gothic"/>
                  <a:ea typeface="Tazugane Gothic"/>
                  <a:cs typeface="Tazugane Gothic"/>
                  <a:sym typeface="Tazugane Gothic"/>
                </a:rPr>
                <a:t>学生ごとにデザインを変えないことで別の講師が見てもすぐにタスクの把握ができます。突然代理の講師が入ったとしても安心です</a:t>
              </a:r>
              <a:r>
                <a:rPr lang="en-US" sz="2152" dirty="0">
                  <a:solidFill>
                    <a:srgbClr val="222222"/>
                  </a:solidFill>
                  <a:latin typeface="Tazugane Gothic"/>
                  <a:ea typeface="Tazugane Gothic"/>
                  <a:cs typeface="Tazugane Gothic"/>
                  <a:sym typeface="Tazugane Gothic"/>
                </a:rPr>
                <a:t>。</a:t>
              </a:r>
            </a:p>
          </p:txBody>
        </p:sp>
        <p:sp>
          <p:nvSpPr>
            <p:cNvPr id="17" name="TextBox 17"/>
            <p:cNvSpPr txBox="1"/>
            <p:nvPr/>
          </p:nvSpPr>
          <p:spPr>
            <a:xfrm>
              <a:off x="0" y="-901679"/>
              <a:ext cx="2301245" cy="2984954"/>
            </a:xfrm>
            <a:prstGeom prst="rect">
              <a:avLst/>
            </a:prstGeom>
          </p:spPr>
          <p:txBody>
            <a:bodyPr lIns="0" tIns="0" rIns="0" bIns="0" rtlCol="0" anchor="t">
              <a:spAutoFit/>
            </a:bodyPr>
            <a:lstStyle/>
            <a:p>
              <a:pPr algn="r">
                <a:lnSpc>
                  <a:spcPts val="14011"/>
                </a:lnSpc>
              </a:pPr>
              <a:r>
                <a:rPr lang="en-US" sz="10008" b="1">
                  <a:solidFill>
                    <a:srgbClr val="7790EB"/>
                  </a:solidFill>
                  <a:latin typeface="Tazugane Gothic Bold"/>
                  <a:ea typeface="Tazugane Gothic Bold"/>
                  <a:cs typeface="Tazugane Gothic Bold"/>
                  <a:sym typeface="Tazugane Gothic Bold"/>
                </a:rPr>
                <a:t>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3" name="AutoShape 3"/>
          <p:cNvSpPr/>
          <p:nvPr/>
        </p:nvSpPr>
        <p:spPr>
          <a:xfrm flipV="1">
            <a:off x="1202328" y="3966353"/>
            <a:ext cx="5994489" cy="0"/>
          </a:xfrm>
          <a:prstGeom prst="line">
            <a:avLst/>
          </a:prstGeom>
          <a:ln w="38100" cap="flat">
            <a:solidFill>
              <a:srgbClr val="E8E8E8"/>
            </a:solidFill>
            <a:prstDash val="solid"/>
            <a:headEnd type="none" w="sm" len="sm"/>
            <a:tailEnd type="none" w="sm" len="sm"/>
          </a:ln>
        </p:spPr>
        <p:txBody>
          <a:bodyPr/>
          <a:lstStyle/>
          <a:p>
            <a:endParaRPr lang="ja-JP" altLang="en-US"/>
          </a:p>
        </p:txBody>
      </p:sp>
      <p:sp>
        <p:nvSpPr>
          <p:cNvPr id="4" name="Freeform 4"/>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5" name="Freeform 5"/>
          <p:cNvSpPr/>
          <p:nvPr/>
        </p:nvSpPr>
        <p:spPr>
          <a:xfrm>
            <a:off x="8604461" y="1965021"/>
            <a:ext cx="7293279" cy="7293279"/>
          </a:xfrm>
          <a:custGeom>
            <a:avLst/>
            <a:gdLst/>
            <a:ahLst/>
            <a:cxnLst/>
            <a:rect l="l" t="t" r="r" b="b"/>
            <a:pathLst>
              <a:path w="7293279" h="7293279">
                <a:moveTo>
                  <a:pt x="0" y="0"/>
                </a:moveTo>
                <a:lnTo>
                  <a:pt x="7293279" y="0"/>
                </a:lnTo>
                <a:lnTo>
                  <a:pt x="7293279" y="7293279"/>
                </a:lnTo>
                <a:lnTo>
                  <a:pt x="0" y="7293279"/>
                </a:lnTo>
                <a:lnTo>
                  <a:pt x="0" y="0"/>
                </a:lnTo>
                <a:close/>
              </a:path>
            </a:pathLst>
          </a:custGeom>
          <a:blipFill>
            <a:blip r:embed="rId4"/>
            <a:stretch>
              <a:fillRect/>
            </a:stretch>
          </a:blipFill>
        </p:spPr>
        <p:txBody>
          <a:bodyPr/>
          <a:lstStyle/>
          <a:p>
            <a:endParaRPr lang="ja-JP" altLang="en-US"/>
          </a:p>
        </p:txBody>
      </p:sp>
      <p:sp>
        <p:nvSpPr>
          <p:cNvPr id="6" name="TextBox 6"/>
          <p:cNvSpPr txBox="1"/>
          <p:nvPr/>
        </p:nvSpPr>
        <p:spPr>
          <a:xfrm>
            <a:off x="1202328" y="928429"/>
            <a:ext cx="2903399"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使用方法</a:t>
            </a:r>
            <a:endParaRPr lang="en-US" sz="4100" b="1" dirty="0">
              <a:solidFill>
                <a:srgbClr val="222222"/>
              </a:solidFill>
              <a:latin typeface="Tazugane Gothic Medium"/>
              <a:ea typeface="Tazugane Gothic Medium"/>
              <a:cs typeface="Tazugane Gothic Medium"/>
              <a:sym typeface="Tazugane Gothic Medium"/>
            </a:endParaRPr>
          </a:p>
        </p:txBody>
      </p:sp>
      <p:sp>
        <p:nvSpPr>
          <p:cNvPr id="7" name="TextBox 7"/>
          <p:cNvSpPr txBox="1"/>
          <p:nvPr/>
        </p:nvSpPr>
        <p:spPr>
          <a:xfrm>
            <a:off x="1202328" y="2518463"/>
            <a:ext cx="5994489" cy="1428840"/>
          </a:xfrm>
          <a:prstGeom prst="rect">
            <a:avLst/>
          </a:prstGeom>
        </p:spPr>
        <p:txBody>
          <a:bodyPr lIns="0" tIns="0" rIns="0" bIns="0" rtlCol="0" anchor="t">
            <a:spAutoFit/>
          </a:bodyPr>
          <a:lstStyle/>
          <a:p>
            <a:pPr algn="l">
              <a:lnSpc>
                <a:spcPts val="8045"/>
              </a:lnSpc>
            </a:pPr>
            <a:r>
              <a:rPr lang="en-US" sz="5746" b="1">
                <a:solidFill>
                  <a:srgbClr val="222222"/>
                </a:solidFill>
                <a:latin typeface="Tazugane Gothic Bold"/>
                <a:ea typeface="Tazugane Gothic Bold"/>
                <a:cs typeface="Tazugane Gothic Bold"/>
                <a:sym typeface="Tazugane Gothic Bold"/>
              </a:rPr>
              <a:t>タスクの把握</a:t>
            </a:r>
          </a:p>
        </p:txBody>
      </p:sp>
      <p:sp>
        <p:nvSpPr>
          <p:cNvPr id="8" name="TextBox 8"/>
          <p:cNvSpPr txBox="1"/>
          <p:nvPr/>
        </p:nvSpPr>
        <p:spPr>
          <a:xfrm>
            <a:off x="1202328" y="4251325"/>
            <a:ext cx="5994489" cy="1122045"/>
          </a:xfrm>
          <a:prstGeom prst="rect">
            <a:avLst/>
          </a:prstGeom>
        </p:spPr>
        <p:txBody>
          <a:bodyPr lIns="0" tIns="0" rIns="0" bIns="0" rtlCol="0" anchor="t">
            <a:spAutoFit/>
          </a:bodyPr>
          <a:lstStyle/>
          <a:p>
            <a:pPr algn="l">
              <a:lnSpc>
                <a:spcPts val="3779"/>
              </a:lnSpc>
            </a:pPr>
            <a:r>
              <a:rPr lang="en-US" sz="2699" dirty="0" err="1">
                <a:solidFill>
                  <a:srgbClr val="222222"/>
                </a:solidFill>
                <a:latin typeface="Tazugane Gothic"/>
                <a:ea typeface="Tazugane Gothic"/>
                <a:cs typeface="Tazugane Gothic"/>
                <a:sym typeface="Tazugane Gothic"/>
              </a:rPr>
              <a:t>A塾で現在も行っている授業前の現状把握を引き続き行っていただきます</a:t>
            </a:r>
            <a:r>
              <a:rPr lang="en-US" sz="2699" dirty="0">
                <a:solidFill>
                  <a:srgbClr val="222222"/>
                </a:solidFill>
                <a:latin typeface="Tazugane Gothic"/>
                <a:ea typeface="Tazugane Gothic"/>
                <a:cs typeface="Tazugane Gothic"/>
                <a:sym typeface="Tazugane Gothic"/>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15075" y="1028700"/>
            <a:ext cx="0" cy="630984"/>
          </a:xfrm>
          <a:prstGeom prst="line">
            <a:avLst/>
          </a:prstGeom>
          <a:ln w="66675" cap="flat">
            <a:solidFill>
              <a:srgbClr val="597CFF"/>
            </a:solidFill>
            <a:prstDash val="solid"/>
            <a:headEnd type="none" w="sm" len="sm"/>
            <a:tailEnd type="none" w="sm" len="sm"/>
          </a:ln>
        </p:spPr>
        <p:txBody>
          <a:bodyPr/>
          <a:lstStyle/>
          <a:p>
            <a:endParaRPr lang="ja-JP" altLang="en-US"/>
          </a:p>
        </p:txBody>
      </p:sp>
      <p:sp>
        <p:nvSpPr>
          <p:cNvPr id="3" name="AutoShape 3"/>
          <p:cNvSpPr/>
          <p:nvPr/>
        </p:nvSpPr>
        <p:spPr>
          <a:xfrm flipV="1">
            <a:off x="1202328" y="3966353"/>
            <a:ext cx="5994489" cy="0"/>
          </a:xfrm>
          <a:prstGeom prst="line">
            <a:avLst/>
          </a:prstGeom>
          <a:ln w="38100" cap="flat">
            <a:solidFill>
              <a:srgbClr val="E8E8E8"/>
            </a:solidFill>
            <a:prstDash val="solid"/>
            <a:headEnd type="none" w="sm" len="sm"/>
            <a:tailEnd type="none" w="sm" len="sm"/>
          </a:ln>
        </p:spPr>
        <p:txBody>
          <a:bodyPr/>
          <a:lstStyle/>
          <a:p>
            <a:endParaRPr lang="ja-JP" altLang="en-US"/>
          </a:p>
        </p:txBody>
      </p:sp>
      <p:sp>
        <p:nvSpPr>
          <p:cNvPr id="4" name="Freeform 4"/>
          <p:cNvSpPr/>
          <p:nvPr/>
        </p:nvSpPr>
        <p:spPr>
          <a:xfrm>
            <a:off x="15897740" y="-629292"/>
            <a:ext cx="3590380" cy="11545585"/>
          </a:xfrm>
          <a:custGeom>
            <a:avLst/>
            <a:gdLst/>
            <a:ahLst/>
            <a:cxnLst/>
            <a:rect l="l" t="t" r="r" b="b"/>
            <a:pathLst>
              <a:path w="3590380" h="11545585">
                <a:moveTo>
                  <a:pt x="0" y="0"/>
                </a:moveTo>
                <a:lnTo>
                  <a:pt x="3590380" y="0"/>
                </a:lnTo>
                <a:lnTo>
                  <a:pt x="3590380" y="11545584"/>
                </a:lnTo>
                <a:lnTo>
                  <a:pt x="0" y="11545584"/>
                </a:lnTo>
                <a:lnTo>
                  <a:pt x="0" y="0"/>
                </a:lnTo>
                <a:close/>
              </a:path>
            </a:pathLst>
          </a:custGeom>
          <a:blipFill>
            <a:blip r:embed="rId2">
              <a:extLst>
                <a:ext uri="{96DAC541-7B7A-43D3-8B79-37D633B846F1}">
                  <asvg:svgBlip xmlns:asvg="http://schemas.microsoft.com/office/drawing/2016/SVG/main" r:embed="rId3"/>
                </a:ext>
              </a:extLst>
            </a:blip>
            <a:stretch>
              <a:fillRect l="-456701"/>
            </a:stretch>
          </a:blipFill>
        </p:spPr>
        <p:txBody>
          <a:bodyPr/>
          <a:lstStyle/>
          <a:p>
            <a:endParaRPr lang="ja-JP" altLang="en-US"/>
          </a:p>
        </p:txBody>
      </p:sp>
      <p:sp>
        <p:nvSpPr>
          <p:cNvPr id="5" name="TextBox 5"/>
          <p:cNvSpPr txBox="1"/>
          <p:nvPr/>
        </p:nvSpPr>
        <p:spPr>
          <a:xfrm>
            <a:off x="1202328" y="994534"/>
            <a:ext cx="2903399" cy="1003935"/>
          </a:xfrm>
          <a:prstGeom prst="rect">
            <a:avLst/>
          </a:prstGeom>
        </p:spPr>
        <p:txBody>
          <a:bodyPr lIns="0" tIns="0" rIns="0" bIns="0" rtlCol="0" anchor="t">
            <a:spAutoFit/>
          </a:bodyPr>
          <a:lstStyle/>
          <a:p>
            <a:pPr algn="l">
              <a:lnSpc>
                <a:spcPts val="5740"/>
              </a:lnSpc>
            </a:pPr>
            <a:r>
              <a:rPr lang="en-US" sz="4100" b="1" dirty="0" err="1">
                <a:solidFill>
                  <a:srgbClr val="222222"/>
                </a:solidFill>
                <a:latin typeface="Tazugane Gothic Medium"/>
                <a:ea typeface="Tazugane Gothic Medium"/>
                <a:cs typeface="Tazugane Gothic Medium"/>
                <a:sym typeface="Tazugane Gothic Medium"/>
              </a:rPr>
              <a:t>使用方法</a:t>
            </a:r>
            <a:endParaRPr lang="en-US" sz="4100" b="1" dirty="0">
              <a:solidFill>
                <a:srgbClr val="222222"/>
              </a:solidFill>
              <a:latin typeface="Tazugane Gothic Medium"/>
              <a:ea typeface="Tazugane Gothic Medium"/>
              <a:cs typeface="Tazugane Gothic Medium"/>
              <a:sym typeface="Tazugane Gothic Medium"/>
            </a:endParaRPr>
          </a:p>
        </p:txBody>
      </p:sp>
      <p:grpSp>
        <p:nvGrpSpPr>
          <p:cNvPr id="6" name="Group 6"/>
          <p:cNvGrpSpPr/>
          <p:nvPr/>
        </p:nvGrpSpPr>
        <p:grpSpPr>
          <a:xfrm>
            <a:off x="1202328" y="645893"/>
            <a:ext cx="14079047" cy="8933816"/>
            <a:chOff x="0" y="258315"/>
            <a:chExt cx="18772063" cy="11911755"/>
          </a:xfrm>
        </p:grpSpPr>
        <p:sp>
          <p:nvSpPr>
            <p:cNvPr id="7" name="Freeform 7"/>
            <p:cNvSpPr/>
            <p:nvPr/>
          </p:nvSpPr>
          <p:spPr>
            <a:xfrm rot="225615">
              <a:off x="10503408" y="258315"/>
              <a:ext cx="8268655" cy="11911755"/>
            </a:xfrm>
            <a:custGeom>
              <a:avLst/>
              <a:gdLst/>
              <a:ahLst/>
              <a:cxnLst/>
              <a:rect l="l" t="t" r="r" b="b"/>
              <a:pathLst>
                <a:path w="8268655" h="11911755">
                  <a:moveTo>
                    <a:pt x="0" y="0"/>
                  </a:moveTo>
                  <a:lnTo>
                    <a:pt x="8268655" y="0"/>
                  </a:lnTo>
                  <a:lnTo>
                    <a:pt x="8268655" y="11911755"/>
                  </a:lnTo>
                  <a:lnTo>
                    <a:pt x="0" y="11911755"/>
                  </a:lnTo>
                  <a:lnTo>
                    <a:pt x="0" y="0"/>
                  </a:lnTo>
                  <a:close/>
                </a:path>
              </a:pathLst>
            </a:custGeom>
            <a:blipFill>
              <a:blip r:embed="rId4"/>
              <a:stretch>
                <a:fillRect r="-1044"/>
              </a:stretch>
            </a:blipFill>
          </p:spPr>
          <p:txBody>
            <a:bodyPr/>
            <a:lstStyle/>
            <a:p>
              <a:endParaRPr lang="ja-JP" altLang="en-US"/>
            </a:p>
          </p:txBody>
        </p:sp>
        <p:sp>
          <p:nvSpPr>
            <p:cNvPr id="8" name="TextBox 8"/>
            <p:cNvSpPr txBox="1"/>
            <p:nvPr/>
          </p:nvSpPr>
          <p:spPr>
            <a:xfrm>
              <a:off x="0" y="2929700"/>
              <a:ext cx="7992651" cy="1730495"/>
            </a:xfrm>
            <a:prstGeom prst="rect">
              <a:avLst/>
            </a:prstGeom>
          </p:spPr>
          <p:txBody>
            <a:bodyPr lIns="0" tIns="0" rIns="0" bIns="0" rtlCol="0" anchor="t">
              <a:spAutoFit/>
            </a:bodyPr>
            <a:lstStyle/>
            <a:p>
              <a:pPr algn="l">
                <a:lnSpc>
                  <a:spcPts val="8045"/>
                </a:lnSpc>
              </a:pPr>
              <a:r>
                <a:rPr lang="en-US" sz="5746" b="1">
                  <a:solidFill>
                    <a:srgbClr val="222222"/>
                  </a:solidFill>
                  <a:latin typeface="Tazugane Gothic Bold"/>
                  <a:ea typeface="Tazugane Gothic Bold"/>
                  <a:cs typeface="Tazugane Gothic Bold"/>
                  <a:sym typeface="Tazugane Gothic Bold"/>
                </a:rPr>
                <a:t>タスクの登録</a:t>
              </a:r>
            </a:p>
          </p:txBody>
        </p:sp>
        <p:sp>
          <p:nvSpPr>
            <p:cNvPr id="9" name="TextBox 9"/>
            <p:cNvSpPr txBox="1"/>
            <p:nvPr/>
          </p:nvSpPr>
          <p:spPr>
            <a:xfrm>
              <a:off x="0" y="5154456"/>
              <a:ext cx="7992651" cy="1795363"/>
            </a:xfrm>
            <a:prstGeom prst="rect">
              <a:avLst/>
            </a:prstGeom>
          </p:spPr>
          <p:txBody>
            <a:bodyPr lIns="0" tIns="0" rIns="0" bIns="0" rtlCol="0" anchor="t">
              <a:spAutoFit/>
            </a:bodyPr>
            <a:lstStyle/>
            <a:p>
              <a:pPr algn="l">
                <a:lnSpc>
                  <a:spcPts val="3499"/>
                </a:lnSpc>
              </a:pPr>
              <a:r>
                <a:rPr lang="en-US" sz="2499" dirty="0" err="1">
                  <a:solidFill>
                    <a:srgbClr val="222222"/>
                  </a:solidFill>
                  <a:latin typeface="Tazugane Gothic"/>
                  <a:ea typeface="Tazugane Gothic"/>
                  <a:cs typeface="Tazugane Gothic"/>
                  <a:sym typeface="Tazugane Gothic"/>
                </a:rPr>
                <a:t>現状把握で</a:t>
              </a:r>
              <a:r>
                <a:rPr lang="ja-JP" altLang="en-US" sz="2499" dirty="0">
                  <a:solidFill>
                    <a:srgbClr val="222222"/>
                  </a:solidFill>
                  <a:latin typeface="Tazugane Gothic"/>
                  <a:ea typeface="Tazugane Gothic"/>
                  <a:cs typeface="Tazugane Gothic"/>
                  <a:sym typeface="Tazugane Gothic"/>
                </a:rPr>
                <a:t>必要な</a:t>
              </a:r>
              <a:r>
                <a:rPr lang="en-US" sz="2499" dirty="0" err="1">
                  <a:solidFill>
                    <a:srgbClr val="222222"/>
                  </a:solidFill>
                  <a:latin typeface="Tazugane Gothic"/>
                  <a:ea typeface="Tazugane Gothic"/>
                  <a:cs typeface="Tazugane Gothic"/>
                  <a:sym typeface="Tazugane Gothic"/>
                </a:rPr>
                <a:t>タスクを洗い出したら、生徒自身でサポートExにタスクを登録します</a:t>
              </a:r>
              <a:r>
                <a:rPr lang="en-US" sz="2499" dirty="0">
                  <a:solidFill>
                    <a:srgbClr val="222222"/>
                  </a:solidFill>
                  <a:latin typeface="Tazugane Gothic"/>
                  <a:ea typeface="Tazugane Gothic"/>
                  <a:cs typeface="Tazugane Gothic"/>
                  <a:sym typeface="Tazugane Gothic"/>
                </a:rPr>
                <a:t>。</a:t>
              </a:r>
            </a:p>
          </p:txBody>
        </p:sp>
      </p:grpSp>
      <p:sp>
        <p:nvSpPr>
          <p:cNvPr id="10" name="TextBox 9">
            <a:extLst>
              <a:ext uri="{FF2B5EF4-FFF2-40B4-BE49-F238E27FC236}">
                <a16:creationId xmlns:a16="http://schemas.microsoft.com/office/drawing/2014/main" id="{C7169A24-71E3-DB3C-D6A7-90A46AA5D403}"/>
              </a:ext>
            </a:extLst>
          </p:cNvPr>
          <p:cNvSpPr txBox="1"/>
          <p:nvPr/>
        </p:nvSpPr>
        <p:spPr>
          <a:xfrm>
            <a:off x="1202328" y="5753100"/>
            <a:ext cx="5994488" cy="897682"/>
          </a:xfrm>
          <a:prstGeom prst="rect">
            <a:avLst/>
          </a:prstGeom>
        </p:spPr>
        <p:txBody>
          <a:bodyPr lIns="0" tIns="0" rIns="0" bIns="0" rtlCol="0" anchor="t">
            <a:spAutoFit/>
          </a:bodyPr>
          <a:lstStyle/>
          <a:p>
            <a:pPr algn="l">
              <a:lnSpc>
                <a:spcPts val="3499"/>
              </a:lnSpc>
            </a:pPr>
            <a:r>
              <a:rPr lang="en-US" sz="2499" dirty="0" err="1">
                <a:solidFill>
                  <a:srgbClr val="597CFF"/>
                </a:solidFill>
                <a:latin typeface="Tazugane Gothic"/>
                <a:ea typeface="Tazugane Gothic"/>
                <a:cs typeface="Tazugane Gothic"/>
                <a:sym typeface="Tazugane Gothic"/>
              </a:rPr>
              <a:t>自身で行うことにより、より</a:t>
            </a:r>
            <a:r>
              <a:rPr lang="ja-JP" altLang="en-US" sz="2499" dirty="0">
                <a:solidFill>
                  <a:srgbClr val="597CFF"/>
                </a:solidFill>
                <a:latin typeface="Tazugane Gothic"/>
                <a:ea typeface="Tazugane Gothic"/>
                <a:cs typeface="Tazugane Gothic"/>
                <a:sym typeface="Tazugane Gothic"/>
              </a:rPr>
              <a:t>責任</a:t>
            </a:r>
            <a:r>
              <a:rPr lang="en-US" sz="2499" dirty="0">
                <a:solidFill>
                  <a:srgbClr val="597CFF"/>
                </a:solidFill>
                <a:latin typeface="Tazugane Gothic"/>
                <a:ea typeface="Tazugane Gothic"/>
                <a:cs typeface="Tazugane Gothic"/>
                <a:sym typeface="Tazugane Gothic"/>
              </a:rPr>
              <a:t>を</a:t>
            </a:r>
            <a:r>
              <a:rPr lang="ja-JP" altLang="en-US" sz="2499" dirty="0">
                <a:solidFill>
                  <a:srgbClr val="597CFF"/>
                </a:solidFill>
                <a:latin typeface="Tazugane Gothic"/>
                <a:ea typeface="Tazugane Gothic"/>
                <a:cs typeface="Tazugane Gothic"/>
                <a:sym typeface="Tazugane Gothic"/>
              </a:rPr>
              <a:t>持って勉強に取り組むことができます。</a:t>
            </a:r>
            <a:endParaRPr lang="en-US" sz="2499" dirty="0">
              <a:solidFill>
                <a:srgbClr val="597CFF"/>
              </a:solidFill>
              <a:latin typeface="Tazugane Gothic"/>
              <a:ea typeface="Tazugane Gothic"/>
              <a:cs typeface="Tazugane Gothic"/>
              <a:sym typeface="Tazugane Gothi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300</Words>
  <Application>Microsoft Office PowerPoint</Application>
  <PresentationFormat>ユーザー設定</PresentationFormat>
  <Paragraphs>101</Paragraphs>
  <Slides>14</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游ゴシック</vt:lpstr>
      <vt:lpstr>Tazugane Gothic Semi-Bold</vt:lpstr>
      <vt:lpstr>Tazugane Gothic Medium</vt:lpstr>
      <vt:lpstr>ぼくたちのゴシック2</vt:lpstr>
      <vt:lpstr>Calibri</vt:lpstr>
      <vt:lpstr>Arial</vt:lpstr>
      <vt:lpstr>Tazugane Gothic Bold</vt:lpstr>
      <vt:lpstr>Tazugane Gothic</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紅葉ラーニング</dc:title>
  <cp:lastModifiedBy>菜月 貝原</cp:lastModifiedBy>
  <cp:revision>3</cp:revision>
  <cp:lastPrinted>2024-12-13T06:04:32Z</cp:lastPrinted>
  <dcterms:created xsi:type="dcterms:W3CDTF">2006-08-16T00:00:00Z</dcterms:created>
  <dcterms:modified xsi:type="dcterms:W3CDTF">2024-12-13T11:44:45Z</dcterms:modified>
  <dc:identifier>DAGYg65weR4</dc:identifier>
</cp:coreProperties>
</file>